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304" r:id="rId2"/>
    <p:sldId id="386" r:id="rId3"/>
    <p:sldId id="373" r:id="rId4"/>
    <p:sldId id="343" r:id="rId5"/>
    <p:sldId id="344" r:id="rId6"/>
    <p:sldId id="345" r:id="rId7"/>
    <p:sldId id="259" r:id="rId8"/>
    <p:sldId id="273" r:id="rId9"/>
    <p:sldId id="388" r:id="rId10"/>
    <p:sldId id="391" r:id="rId11"/>
    <p:sldId id="349" r:id="rId12"/>
    <p:sldId id="392" r:id="rId13"/>
    <p:sldId id="351" r:id="rId14"/>
    <p:sldId id="394" r:id="rId15"/>
    <p:sldId id="398" r:id="rId16"/>
    <p:sldId id="424" r:id="rId17"/>
    <p:sldId id="397" r:id="rId18"/>
    <p:sldId id="374" r:id="rId19"/>
    <p:sldId id="405" r:id="rId20"/>
    <p:sldId id="400" r:id="rId21"/>
    <p:sldId id="401" r:id="rId22"/>
    <p:sldId id="402" r:id="rId23"/>
    <p:sldId id="404" r:id="rId24"/>
    <p:sldId id="407" r:id="rId25"/>
    <p:sldId id="408" r:id="rId26"/>
    <p:sldId id="410" r:id="rId27"/>
    <p:sldId id="450" r:id="rId28"/>
    <p:sldId id="451" r:id="rId29"/>
    <p:sldId id="452" r:id="rId30"/>
    <p:sldId id="426" r:id="rId31"/>
    <p:sldId id="360" r:id="rId32"/>
    <p:sldId id="492" r:id="rId33"/>
    <p:sldId id="497" r:id="rId34"/>
    <p:sldId id="491" r:id="rId35"/>
    <p:sldId id="504" r:id="rId36"/>
    <p:sldId id="493" r:id="rId37"/>
    <p:sldId id="494" r:id="rId38"/>
    <p:sldId id="498" r:id="rId39"/>
    <p:sldId id="499" r:id="rId40"/>
    <p:sldId id="502" r:id="rId41"/>
    <p:sldId id="500" r:id="rId42"/>
    <p:sldId id="444" r:id="rId43"/>
    <p:sldId id="463" r:id="rId44"/>
    <p:sldId id="466" r:id="rId45"/>
    <p:sldId id="467" r:id="rId46"/>
    <p:sldId id="468" r:id="rId47"/>
    <p:sldId id="469" r:id="rId48"/>
    <p:sldId id="383" r:id="rId49"/>
    <p:sldId id="417" r:id="rId50"/>
    <p:sldId id="421" r:id="rId51"/>
  </p:sldIdLst>
  <p:sldSz cx="12192000" cy="6858000"/>
  <p:notesSz cx="6858000" cy="9144000"/>
  <p:embeddedFontLst>
    <p:embeddedFont>
      <p:font typeface="Cambria Math" panose="02040503050406030204" pitchFamily="18" charset="0"/>
      <p:regular r:id="rId53"/>
    </p:embeddedFont>
    <p:embeddedFont>
      <p:font typeface="나눔스퀘어 ExtraBold" panose="020B0600000101010101" pitchFamily="50" charset="-127"/>
      <p:bold r:id="rId54"/>
    </p:embeddedFont>
    <p:embeddedFont>
      <p:font typeface="나눔스퀘어 Bold" panose="020B0600000101010101" pitchFamily="50" charset="-127"/>
      <p:bold r:id="rId55"/>
    </p:embeddedFont>
    <p:embeddedFont>
      <p:font typeface="나눔고딕 ExtraBold" panose="020D0904000000000000" pitchFamily="50" charset="-127"/>
      <p:bold r:id="rId56"/>
    </p:embeddedFont>
    <p:embeddedFont>
      <p:font typeface="나눔바른고딕 Light" panose="020B0603020101020101" pitchFamily="50" charset="-127"/>
      <p:regular r:id="rId57"/>
    </p:embeddedFont>
    <p:embeddedFont>
      <p:font typeface="배달의민족 도현" panose="020B0600000101010101" pitchFamily="50" charset="-127"/>
      <p:regular r:id="rId58"/>
    </p:embeddedFont>
    <p:embeddedFont>
      <p:font typeface="배달의민족 주아" panose="02020603020101020101" pitchFamily="18" charset="-127"/>
      <p:regular r:id="rId59"/>
    </p:embeddedFont>
    <p:embeddedFont>
      <p:font typeface="나눔스퀘어" panose="020B0600000101010101" pitchFamily="50" charset="-127"/>
      <p:regular r:id="rId60"/>
    </p:embeddedFont>
    <p:embeddedFont>
      <p:font typeface="나눔바른고딕" panose="020B0603020101020101" pitchFamily="50" charset="-127"/>
      <p:regular r:id="rId61"/>
      <p:bold r:id="rId62"/>
    </p:embeddedFont>
    <p:embeddedFont>
      <p:font typeface="맑은 고딕" panose="020B0503020000020004" pitchFamily="50" charset="-127"/>
      <p:regular r:id="rId63"/>
      <p:bold r:id="rId64"/>
    </p:embeddedFont>
    <p:embeddedFont>
      <p:font typeface="배달의민족 한나는 열한살" panose="020B0600000101010101" pitchFamily="50" charset="-127"/>
      <p:regular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E26368"/>
    <a:srgbClr val="E33043"/>
    <a:srgbClr val="1376B5"/>
    <a:srgbClr val="EE9225"/>
    <a:srgbClr val="6DDFDC"/>
    <a:srgbClr val="D51E25"/>
    <a:srgbClr val="797979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02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53" y="2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gh02\Desktop\6&#50900;%20&#52264;&#49688;%20&#54200;&#5166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b="1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온마트</a:t>
            </a: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주문데이터 통계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주문 상품 수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Sheet1!$A$2:$A$111</c:f>
              <c:strCache>
                <c:ptCount val="110"/>
                <c:pt idx="0">
                  <c:v>6월 1일 - 2차</c:v>
                </c:pt>
                <c:pt idx="1">
                  <c:v>6월 1일 - 5차</c:v>
                </c:pt>
                <c:pt idx="2">
                  <c:v>6월 1일 - 7차</c:v>
                </c:pt>
                <c:pt idx="3">
                  <c:v>6월 1일 - 11차</c:v>
                </c:pt>
                <c:pt idx="4">
                  <c:v>6월 1일 - 12차</c:v>
                </c:pt>
                <c:pt idx="5">
                  <c:v>6월 2일 - 2차</c:v>
                </c:pt>
                <c:pt idx="6">
                  <c:v>6월 2일 - 3차</c:v>
                </c:pt>
                <c:pt idx="7">
                  <c:v>6월 2일 - 7차</c:v>
                </c:pt>
                <c:pt idx="8">
                  <c:v>6월 2일 - 9차</c:v>
                </c:pt>
                <c:pt idx="9">
                  <c:v>6월 4일 - 4차</c:v>
                </c:pt>
                <c:pt idx="10">
                  <c:v>6월 5일 - 1차</c:v>
                </c:pt>
                <c:pt idx="11">
                  <c:v>6월 5일 - 2차</c:v>
                </c:pt>
                <c:pt idx="12">
                  <c:v>6월 5일 - 3차</c:v>
                </c:pt>
                <c:pt idx="13">
                  <c:v>6월 5일 - 4차</c:v>
                </c:pt>
                <c:pt idx="14">
                  <c:v>6월 5일 - 5차</c:v>
                </c:pt>
                <c:pt idx="15">
                  <c:v>6월 7일 - 1차</c:v>
                </c:pt>
                <c:pt idx="16">
                  <c:v>6월 7일 - 3차</c:v>
                </c:pt>
                <c:pt idx="17">
                  <c:v>6월 7일 - 7차</c:v>
                </c:pt>
                <c:pt idx="18">
                  <c:v>6월 7일 - 11차</c:v>
                </c:pt>
                <c:pt idx="19">
                  <c:v>6월 8일 - 1차</c:v>
                </c:pt>
                <c:pt idx="20">
                  <c:v>6월 8일 - 5차</c:v>
                </c:pt>
                <c:pt idx="21">
                  <c:v>6월 8일 - 9차</c:v>
                </c:pt>
                <c:pt idx="22">
                  <c:v>6월 8일 - 10차</c:v>
                </c:pt>
                <c:pt idx="23">
                  <c:v>6월 9일 - 2차</c:v>
                </c:pt>
                <c:pt idx="24">
                  <c:v>6월 9일 - 5차</c:v>
                </c:pt>
                <c:pt idx="25">
                  <c:v>6월 9일 - 7차</c:v>
                </c:pt>
                <c:pt idx="26">
                  <c:v>6월 9일 - 8차</c:v>
                </c:pt>
                <c:pt idx="27">
                  <c:v>6월 9일 - 10차</c:v>
                </c:pt>
                <c:pt idx="28">
                  <c:v>6월 9일 - 13차</c:v>
                </c:pt>
                <c:pt idx="29">
                  <c:v>6월 11일 - 2차</c:v>
                </c:pt>
                <c:pt idx="30">
                  <c:v>6월 11일 - 6차</c:v>
                </c:pt>
                <c:pt idx="31">
                  <c:v>6월 11일 - 7차</c:v>
                </c:pt>
                <c:pt idx="32">
                  <c:v>6월 11일 - 10차</c:v>
                </c:pt>
                <c:pt idx="33">
                  <c:v>6월 12일 - 4차</c:v>
                </c:pt>
                <c:pt idx="34">
                  <c:v>6월 12일 - 7차</c:v>
                </c:pt>
                <c:pt idx="35">
                  <c:v>6월 12일 - 10차</c:v>
                </c:pt>
                <c:pt idx="36">
                  <c:v>6월 12일 - 11차</c:v>
                </c:pt>
                <c:pt idx="37">
                  <c:v>6월 13일 - 2차</c:v>
                </c:pt>
                <c:pt idx="38">
                  <c:v>6월 13일 - 4차</c:v>
                </c:pt>
                <c:pt idx="39">
                  <c:v>6월 13일 - 6차</c:v>
                </c:pt>
                <c:pt idx="40">
                  <c:v>6월 13일 - 10차</c:v>
                </c:pt>
                <c:pt idx="41">
                  <c:v>6월 13일 - 12차</c:v>
                </c:pt>
                <c:pt idx="42">
                  <c:v>6월 14일 - 2차</c:v>
                </c:pt>
                <c:pt idx="43">
                  <c:v>6월 14일 - 3차</c:v>
                </c:pt>
                <c:pt idx="44">
                  <c:v>6월 14일 - 7차</c:v>
                </c:pt>
                <c:pt idx="45">
                  <c:v>6월 14일 - 10차</c:v>
                </c:pt>
                <c:pt idx="46">
                  <c:v>6월 14일 - 11차</c:v>
                </c:pt>
                <c:pt idx="47">
                  <c:v>6월 15일 - 3차</c:v>
                </c:pt>
                <c:pt idx="48">
                  <c:v>6월 15일 - 5차</c:v>
                </c:pt>
                <c:pt idx="49">
                  <c:v>6월 15일 - 9차</c:v>
                </c:pt>
                <c:pt idx="50">
                  <c:v>6월 15일 - 11차</c:v>
                </c:pt>
                <c:pt idx="51">
                  <c:v>6월 16일 - 2차</c:v>
                </c:pt>
                <c:pt idx="52">
                  <c:v>6월 16일 - 5차</c:v>
                </c:pt>
                <c:pt idx="53">
                  <c:v>6월 16일 - 7차</c:v>
                </c:pt>
                <c:pt idx="54">
                  <c:v>6월 16일 - 8차</c:v>
                </c:pt>
                <c:pt idx="55">
                  <c:v>6월 16일 - 11차</c:v>
                </c:pt>
                <c:pt idx="56">
                  <c:v>6월 16일 - 13차</c:v>
                </c:pt>
                <c:pt idx="57">
                  <c:v>6월 16일 - 14차</c:v>
                </c:pt>
                <c:pt idx="58">
                  <c:v>6월 16일 - 15차</c:v>
                </c:pt>
                <c:pt idx="59">
                  <c:v>6월18일 - 1차</c:v>
                </c:pt>
                <c:pt idx="60">
                  <c:v>6월18일 - 5차</c:v>
                </c:pt>
                <c:pt idx="61">
                  <c:v>6월 19일 - 1차</c:v>
                </c:pt>
                <c:pt idx="62">
                  <c:v>6월 19일 - 4차</c:v>
                </c:pt>
                <c:pt idx="63">
                  <c:v>6월 19일 - 7차</c:v>
                </c:pt>
                <c:pt idx="64">
                  <c:v>6월 19일 - 10차</c:v>
                </c:pt>
                <c:pt idx="65">
                  <c:v>6월 19일 - 12차</c:v>
                </c:pt>
                <c:pt idx="66">
                  <c:v>6월 20일 - 2차</c:v>
                </c:pt>
                <c:pt idx="67">
                  <c:v>6월 20일 - 6차</c:v>
                </c:pt>
                <c:pt idx="68">
                  <c:v>6월 20일 - 7차</c:v>
                </c:pt>
                <c:pt idx="69">
                  <c:v>6월 20일 - 9차</c:v>
                </c:pt>
                <c:pt idx="70">
                  <c:v>6월 21일 - 2차</c:v>
                </c:pt>
                <c:pt idx="71">
                  <c:v>6월 21일 - 6차</c:v>
                </c:pt>
                <c:pt idx="72">
                  <c:v>6월 21일 - 7차</c:v>
                </c:pt>
                <c:pt idx="73">
                  <c:v>6월 21일 - 9차</c:v>
                </c:pt>
                <c:pt idx="74">
                  <c:v>6월 21일 - 11차</c:v>
                </c:pt>
                <c:pt idx="75">
                  <c:v>6월 21일 - 14차</c:v>
                </c:pt>
                <c:pt idx="76">
                  <c:v>6월 22일 - 2차</c:v>
                </c:pt>
                <c:pt idx="77">
                  <c:v>6월 22일 - 6차</c:v>
                </c:pt>
                <c:pt idx="78">
                  <c:v>6월 22일 - 7차</c:v>
                </c:pt>
                <c:pt idx="79">
                  <c:v>6월 22일 - 9차</c:v>
                </c:pt>
                <c:pt idx="80">
                  <c:v>6월 22일 - 12차</c:v>
                </c:pt>
                <c:pt idx="81">
                  <c:v>6월 23일 - 2차</c:v>
                </c:pt>
                <c:pt idx="82">
                  <c:v>6월 23일 - 5차</c:v>
                </c:pt>
                <c:pt idx="83">
                  <c:v>6월 23일 - 6차</c:v>
                </c:pt>
                <c:pt idx="84">
                  <c:v>6월 23일 - 8차</c:v>
                </c:pt>
                <c:pt idx="85">
                  <c:v>6월 25일 - 1차</c:v>
                </c:pt>
                <c:pt idx="86">
                  <c:v>6월 25일 - 3차</c:v>
                </c:pt>
                <c:pt idx="87">
                  <c:v>6월 25일 - 9차</c:v>
                </c:pt>
                <c:pt idx="88">
                  <c:v>6월 26일 - 1차</c:v>
                </c:pt>
                <c:pt idx="89">
                  <c:v>6월 26일 - 4차</c:v>
                </c:pt>
                <c:pt idx="90">
                  <c:v>6월 26일 - 7차</c:v>
                </c:pt>
                <c:pt idx="91">
                  <c:v>6월 27일 - 3차</c:v>
                </c:pt>
                <c:pt idx="92">
                  <c:v>6월 27일 - 5차</c:v>
                </c:pt>
                <c:pt idx="93">
                  <c:v>6월 27일 - 6차</c:v>
                </c:pt>
                <c:pt idx="94">
                  <c:v>6월 27일 - 8차</c:v>
                </c:pt>
                <c:pt idx="95">
                  <c:v>6월 27일 - 9차</c:v>
                </c:pt>
                <c:pt idx="96">
                  <c:v>6월 28일 - 2차</c:v>
                </c:pt>
                <c:pt idx="97">
                  <c:v>6월 28일 - 5차</c:v>
                </c:pt>
                <c:pt idx="98">
                  <c:v>6월 28일 - 7차</c:v>
                </c:pt>
                <c:pt idx="99">
                  <c:v>6월 28일 - 9차</c:v>
                </c:pt>
                <c:pt idx="100">
                  <c:v>6월 29일 - 1차</c:v>
                </c:pt>
                <c:pt idx="101">
                  <c:v>6월 29일 - 3차</c:v>
                </c:pt>
                <c:pt idx="102">
                  <c:v>6월 29일 - 6차</c:v>
                </c:pt>
                <c:pt idx="103">
                  <c:v>6월 29일 - 8차</c:v>
                </c:pt>
                <c:pt idx="104">
                  <c:v>6월 29일 - 9차</c:v>
                </c:pt>
                <c:pt idx="105">
                  <c:v>6월 30일 - 1차</c:v>
                </c:pt>
                <c:pt idx="106">
                  <c:v>6월 30일 - 4차</c:v>
                </c:pt>
                <c:pt idx="107">
                  <c:v>6월 30일 - 7차</c:v>
                </c:pt>
                <c:pt idx="108">
                  <c:v>6월 30일 - 10차</c:v>
                </c:pt>
                <c:pt idx="109">
                  <c:v>6월 30일 - 11차</c:v>
                </c:pt>
              </c:strCache>
            </c:str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1210</c:v>
                </c:pt>
                <c:pt idx="1">
                  <c:v>1050</c:v>
                </c:pt>
                <c:pt idx="2">
                  <c:v>853</c:v>
                </c:pt>
                <c:pt idx="3">
                  <c:v>222</c:v>
                </c:pt>
                <c:pt idx="4">
                  <c:v>92</c:v>
                </c:pt>
                <c:pt idx="5">
                  <c:v>695</c:v>
                </c:pt>
                <c:pt idx="6">
                  <c:v>1793</c:v>
                </c:pt>
                <c:pt idx="7">
                  <c:v>1694</c:v>
                </c:pt>
                <c:pt idx="8">
                  <c:v>255</c:v>
                </c:pt>
                <c:pt idx="9">
                  <c:v>1976</c:v>
                </c:pt>
                <c:pt idx="10">
                  <c:v>407</c:v>
                </c:pt>
                <c:pt idx="11">
                  <c:v>1456</c:v>
                </c:pt>
                <c:pt idx="12">
                  <c:v>13</c:v>
                </c:pt>
                <c:pt idx="13">
                  <c:v>1722</c:v>
                </c:pt>
                <c:pt idx="14">
                  <c:v>551</c:v>
                </c:pt>
                <c:pt idx="15">
                  <c:v>610</c:v>
                </c:pt>
                <c:pt idx="16">
                  <c:v>1434</c:v>
                </c:pt>
                <c:pt idx="17">
                  <c:v>2431</c:v>
                </c:pt>
                <c:pt idx="18">
                  <c:v>910</c:v>
                </c:pt>
                <c:pt idx="19">
                  <c:v>675</c:v>
                </c:pt>
                <c:pt idx="20">
                  <c:v>2750</c:v>
                </c:pt>
                <c:pt idx="21">
                  <c:v>926</c:v>
                </c:pt>
                <c:pt idx="22">
                  <c:v>199</c:v>
                </c:pt>
                <c:pt idx="23">
                  <c:v>827</c:v>
                </c:pt>
                <c:pt idx="24">
                  <c:v>1132</c:v>
                </c:pt>
                <c:pt idx="25">
                  <c:v>27</c:v>
                </c:pt>
                <c:pt idx="26">
                  <c:v>645</c:v>
                </c:pt>
                <c:pt idx="27">
                  <c:v>324</c:v>
                </c:pt>
                <c:pt idx="28">
                  <c:v>260</c:v>
                </c:pt>
                <c:pt idx="29">
                  <c:v>1439</c:v>
                </c:pt>
                <c:pt idx="30">
                  <c:v>1000</c:v>
                </c:pt>
                <c:pt idx="31">
                  <c:v>1456</c:v>
                </c:pt>
                <c:pt idx="32">
                  <c:v>868</c:v>
                </c:pt>
                <c:pt idx="33">
                  <c:v>1842</c:v>
                </c:pt>
                <c:pt idx="34">
                  <c:v>1779</c:v>
                </c:pt>
                <c:pt idx="35">
                  <c:v>773</c:v>
                </c:pt>
                <c:pt idx="36">
                  <c:v>90</c:v>
                </c:pt>
                <c:pt idx="37">
                  <c:v>544</c:v>
                </c:pt>
                <c:pt idx="38">
                  <c:v>1722</c:v>
                </c:pt>
                <c:pt idx="39">
                  <c:v>3594</c:v>
                </c:pt>
                <c:pt idx="40">
                  <c:v>865</c:v>
                </c:pt>
                <c:pt idx="41">
                  <c:v>154</c:v>
                </c:pt>
                <c:pt idx="42">
                  <c:v>509</c:v>
                </c:pt>
                <c:pt idx="43">
                  <c:v>2741</c:v>
                </c:pt>
                <c:pt idx="44">
                  <c:v>1248</c:v>
                </c:pt>
                <c:pt idx="45">
                  <c:v>115</c:v>
                </c:pt>
                <c:pt idx="46">
                  <c:v>69</c:v>
                </c:pt>
                <c:pt idx="47">
                  <c:v>469</c:v>
                </c:pt>
                <c:pt idx="48">
                  <c:v>3396</c:v>
                </c:pt>
                <c:pt idx="49">
                  <c:v>1101</c:v>
                </c:pt>
                <c:pt idx="50">
                  <c:v>57</c:v>
                </c:pt>
                <c:pt idx="51">
                  <c:v>341</c:v>
                </c:pt>
                <c:pt idx="52">
                  <c:v>733</c:v>
                </c:pt>
                <c:pt idx="53">
                  <c:v>1856</c:v>
                </c:pt>
                <c:pt idx="54">
                  <c:v>656</c:v>
                </c:pt>
                <c:pt idx="55">
                  <c:v>314</c:v>
                </c:pt>
                <c:pt idx="56">
                  <c:v>63</c:v>
                </c:pt>
                <c:pt idx="57">
                  <c:v>76</c:v>
                </c:pt>
                <c:pt idx="58">
                  <c:v>20</c:v>
                </c:pt>
                <c:pt idx="59">
                  <c:v>2758</c:v>
                </c:pt>
                <c:pt idx="60">
                  <c:v>1818</c:v>
                </c:pt>
                <c:pt idx="61">
                  <c:v>457</c:v>
                </c:pt>
                <c:pt idx="62">
                  <c:v>1116</c:v>
                </c:pt>
                <c:pt idx="63">
                  <c:v>1752</c:v>
                </c:pt>
                <c:pt idx="64">
                  <c:v>790</c:v>
                </c:pt>
                <c:pt idx="65">
                  <c:v>107</c:v>
                </c:pt>
                <c:pt idx="66">
                  <c:v>1249</c:v>
                </c:pt>
                <c:pt idx="67">
                  <c:v>2573</c:v>
                </c:pt>
                <c:pt idx="68">
                  <c:v>127</c:v>
                </c:pt>
                <c:pt idx="69">
                  <c:v>1496</c:v>
                </c:pt>
                <c:pt idx="70">
                  <c:v>1397</c:v>
                </c:pt>
                <c:pt idx="71">
                  <c:v>350</c:v>
                </c:pt>
                <c:pt idx="72">
                  <c:v>733</c:v>
                </c:pt>
                <c:pt idx="73">
                  <c:v>98</c:v>
                </c:pt>
                <c:pt idx="74">
                  <c:v>194</c:v>
                </c:pt>
                <c:pt idx="75">
                  <c:v>298</c:v>
                </c:pt>
                <c:pt idx="76">
                  <c:v>487</c:v>
                </c:pt>
                <c:pt idx="77">
                  <c:v>2050</c:v>
                </c:pt>
                <c:pt idx="78">
                  <c:v>523</c:v>
                </c:pt>
                <c:pt idx="79">
                  <c:v>50</c:v>
                </c:pt>
                <c:pt idx="80">
                  <c:v>303</c:v>
                </c:pt>
                <c:pt idx="81">
                  <c:v>518</c:v>
                </c:pt>
                <c:pt idx="82">
                  <c:v>1517</c:v>
                </c:pt>
                <c:pt idx="83">
                  <c:v>4269</c:v>
                </c:pt>
                <c:pt idx="84">
                  <c:v>84</c:v>
                </c:pt>
                <c:pt idx="85">
                  <c:v>838</c:v>
                </c:pt>
                <c:pt idx="86">
                  <c:v>2799</c:v>
                </c:pt>
                <c:pt idx="87">
                  <c:v>2383</c:v>
                </c:pt>
                <c:pt idx="88">
                  <c:v>2002</c:v>
                </c:pt>
                <c:pt idx="89">
                  <c:v>83</c:v>
                </c:pt>
                <c:pt idx="90">
                  <c:v>1738</c:v>
                </c:pt>
                <c:pt idx="91">
                  <c:v>2887</c:v>
                </c:pt>
                <c:pt idx="92">
                  <c:v>1415</c:v>
                </c:pt>
                <c:pt idx="93">
                  <c:v>399</c:v>
                </c:pt>
                <c:pt idx="94">
                  <c:v>1630</c:v>
                </c:pt>
                <c:pt idx="95">
                  <c:v>130</c:v>
                </c:pt>
                <c:pt idx="96">
                  <c:v>276</c:v>
                </c:pt>
                <c:pt idx="97">
                  <c:v>3498</c:v>
                </c:pt>
                <c:pt idx="98">
                  <c:v>658</c:v>
                </c:pt>
                <c:pt idx="99">
                  <c:v>945</c:v>
                </c:pt>
                <c:pt idx="100">
                  <c:v>350</c:v>
                </c:pt>
                <c:pt idx="101">
                  <c:v>755</c:v>
                </c:pt>
                <c:pt idx="102">
                  <c:v>2620</c:v>
                </c:pt>
                <c:pt idx="103">
                  <c:v>64</c:v>
                </c:pt>
                <c:pt idx="104">
                  <c:v>3124</c:v>
                </c:pt>
                <c:pt idx="105">
                  <c:v>1316</c:v>
                </c:pt>
                <c:pt idx="106">
                  <c:v>2064</c:v>
                </c:pt>
                <c:pt idx="107">
                  <c:v>922</c:v>
                </c:pt>
                <c:pt idx="108">
                  <c:v>2789</c:v>
                </c:pt>
                <c:pt idx="109">
                  <c:v>644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0DA-4616-83D0-5148898DCB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SKU 수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Sheet1!$A$2:$A$111</c:f>
              <c:strCache>
                <c:ptCount val="110"/>
                <c:pt idx="0">
                  <c:v>6월 1일 - 2차</c:v>
                </c:pt>
                <c:pt idx="1">
                  <c:v>6월 1일 - 5차</c:v>
                </c:pt>
                <c:pt idx="2">
                  <c:v>6월 1일 - 7차</c:v>
                </c:pt>
                <c:pt idx="3">
                  <c:v>6월 1일 - 11차</c:v>
                </c:pt>
                <c:pt idx="4">
                  <c:v>6월 1일 - 12차</c:v>
                </c:pt>
                <c:pt idx="5">
                  <c:v>6월 2일 - 2차</c:v>
                </c:pt>
                <c:pt idx="6">
                  <c:v>6월 2일 - 3차</c:v>
                </c:pt>
                <c:pt idx="7">
                  <c:v>6월 2일 - 7차</c:v>
                </c:pt>
                <c:pt idx="8">
                  <c:v>6월 2일 - 9차</c:v>
                </c:pt>
                <c:pt idx="9">
                  <c:v>6월 4일 - 4차</c:v>
                </c:pt>
                <c:pt idx="10">
                  <c:v>6월 5일 - 1차</c:v>
                </c:pt>
                <c:pt idx="11">
                  <c:v>6월 5일 - 2차</c:v>
                </c:pt>
                <c:pt idx="12">
                  <c:v>6월 5일 - 3차</c:v>
                </c:pt>
                <c:pt idx="13">
                  <c:v>6월 5일 - 4차</c:v>
                </c:pt>
                <c:pt idx="14">
                  <c:v>6월 5일 - 5차</c:v>
                </c:pt>
                <c:pt idx="15">
                  <c:v>6월 7일 - 1차</c:v>
                </c:pt>
                <c:pt idx="16">
                  <c:v>6월 7일 - 3차</c:v>
                </c:pt>
                <c:pt idx="17">
                  <c:v>6월 7일 - 7차</c:v>
                </c:pt>
                <c:pt idx="18">
                  <c:v>6월 7일 - 11차</c:v>
                </c:pt>
                <c:pt idx="19">
                  <c:v>6월 8일 - 1차</c:v>
                </c:pt>
                <c:pt idx="20">
                  <c:v>6월 8일 - 5차</c:v>
                </c:pt>
                <c:pt idx="21">
                  <c:v>6월 8일 - 9차</c:v>
                </c:pt>
                <c:pt idx="22">
                  <c:v>6월 8일 - 10차</c:v>
                </c:pt>
                <c:pt idx="23">
                  <c:v>6월 9일 - 2차</c:v>
                </c:pt>
                <c:pt idx="24">
                  <c:v>6월 9일 - 5차</c:v>
                </c:pt>
                <c:pt idx="25">
                  <c:v>6월 9일 - 7차</c:v>
                </c:pt>
                <c:pt idx="26">
                  <c:v>6월 9일 - 8차</c:v>
                </c:pt>
                <c:pt idx="27">
                  <c:v>6월 9일 - 10차</c:v>
                </c:pt>
                <c:pt idx="28">
                  <c:v>6월 9일 - 13차</c:v>
                </c:pt>
                <c:pt idx="29">
                  <c:v>6월 11일 - 2차</c:v>
                </c:pt>
                <c:pt idx="30">
                  <c:v>6월 11일 - 6차</c:v>
                </c:pt>
                <c:pt idx="31">
                  <c:v>6월 11일 - 7차</c:v>
                </c:pt>
                <c:pt idx="32">
                  <c:v>6월 11일 - 10차</c:v>
                </c:pt>
                <c:pt idx="33">
                  <c:v>6월 12일 - 4차</c:v>
                </c:pt>
                <c:pt idx="34">
                  <c:v>6월 12일 - 7차</c:v>
                </c:pt>
                <c:pt idx="35">
                  <c:v>6월 12일 - 10차</c:v>
                </c:pt>
                <c:pt idx="36">
                  <c:v>6월 12일 - 11차</c:v>
                </c:pt>
                <c:pt idx="37">
                  <c:v>6월 13일 - 2차</c:v>
                </c:pt>
                <c:pt idx="38">
                  <c:v>6월 13일 - 4차</c:v>
                </c:pt>
                <c:pt idx="39">
                  <c:v>6월 13일 - 6차</c:v>
                </c:pt>
                <c:pt idx="40">
                  <c:v>6월 13일 - 10차</c:v>
                </c:pt>
                <c:pt idx="41">
                  <c:v>6월 13일 - 12차</c:v>
                </c:pt>
                <c:pt idx="42">
                  <c:v>6월 14일 - 2차</c:v>
                </c:pt>
                <c:pt idx="43">
                  <c:v>6월 14일 - 3차</c:v>
                </c:pt>
                <c:pt idx="44">
                  <c:v>6월 14일 - 7차</c:v>
                </c:pt>
                <c:pt idx="45">
                  <c:v>6월 14일 - 10차</c:v>
                </c:pt>
                <c:pt idx="46">
                  <c:v>6월 14일 - 11차</c:v>
                </c:pt>
                <c:pt idx="47">
                  <c:v>6월 15일 - 3차</c:v>
                </c:pt>
                <c:pt idx="48">
                  <c:v>6월 15일 - 5차</c:v>
                </c:pt>
                <c:pt idx="49">
                  <c:v>6월 15일 - 9차</c:v>
                </c:pt>
                <c:pt idx="50">
                  <c:v>6월 15일 - 11차</c:v>
                </c:pt>
                <c:pt idx="51">
                  <c:v>6월 16일 - 2차</c:v>
                </c:pt>
                <c:pt idx="52">
                  <c:v>6월 16일 - 5차</c:v>
                </c:pt>
                <c:pt idx="53">
                  <c:v>6월 16일 - 7차</c:v>
                </c:pt>
                <c:pt idx="54">
                  <c:v>6월 16일 - 8차</c:v>
                </c:pt>
                <c:pt idx="55">
                  <c:v>6월 16일 - 11차</c:v>
                </c:pt>
                <c:pt idx="56">
                  <c:v>6월 16일 - 13차</c:v>
                </c:pt>
                <c:pt idx="57">
                  <c:v>6월 16일 - 14차</c:v>
                </c:pt>
                <c:pt idx="58">
                  <c:v>6월 16일 - 15차</c:v>
                </c:pt>
                <c:pt idx="59">
                  <c:v>6월18일 - 1차</c:v>
                </c:pt>
                <c:pt idx="60">
                  <c:v>6월18일 - 5차</c:v>
                </c:pt>
                <c:pt idx="61">
                  <c:v>6월 19일 - 1차</c:v>
                </c:pt>
                <c:pt idx="62">
                  <c:v>6월 19일 - 4차</c:v>
                </c:pt>
                <c:pt idx="63">
                  <c:v>6월 19일 - 7차</c:v>
                </c:pt>
                <c:pt idx="64">
                  <c:v>6월 19일 - 10차</c:v>
                </c:pt>
                <c:pt idx="65">
                  <c:v>6월 19일 - 12차</c:v>
                </c:pt>
                <c:pt idx="66">
                  <c:v>6월 20일 - 2차</c:v>
                </c:pt>
                <c:pt idx="67">
                  <c:v>6월 20일 - 6차</c:v>
                </c:pt>
                <c:pt idx="68">
                  <c:v>6월 20일 - 7차</c:v>
                </c:pt>
                <c:pt idx="69">
                  <c:v>6월 20일 - 9차</c:v>
                </c:pt>
                <c:pt idx="70">
                  <c:v>6월 21일 - 2차</c:v>
                </c:pt>
                <c:pt idx="71">
                  <c:v>6월 21일 - 6차</c:v>
                </c:pt>
                <c:pt idx="72">
                  <c:v>6월 21일 - 7차</c:v>
                </c:pt>
                <c:pt idx="73">
                  <c:v>6월 21일 - 9차</c:v>
                </c:pt>
                <c:pt idx="74">
                  <c:v>6월 21일 - 11차</c:v>
                </c:pt>
                <c:pt idx="75">
                  <c:v>6월 21일 - 14차</c:v>
                </c:pt>
                <c:pt idx="76">
                  <c:v>6월 22일 - 2차</c:v>
                </c:pt>
                <c:pt idx="77">
                  <c:v>6월 22일 - 6차</c:v>
                </c:pt>
                <c:pt idx="78">
                  <c:v>6월 22일 - 7차</c:v>
                </c:pt>
                <c:pt idx="79">
                  <c:v>6월 22일 - 9차</c:v>
                </c:pt>
                <c:pt idx="80">
                  <c:v>6월 22일 - 12차</c:v>
                </c:pt>
                <c:pt idx="81">
                  <c:v>6월 23일 - 2차</c:v>
                </c:pt>
                <c:pt idx="82">
                  <c:v>6월 23일 - 5차</c:v>
                </c:pt>
                <c:pt idx="83">
                  <c:v>6월 23일 - 6차</c:v>
                </c:pt>
                <c:pt idx="84">
                  <c:v>6월 23일 - 8차</c:v>
                </c:pt>
                <c:pt idx="85">
                  <c:v>6월 25일 - 1차</c:v>
                </c:pt>
                <c:pt idx="86">
                  <c:v>6월 25일 - 3차</c:v>
                </c:pt>
                <c:pt idx="87">
                  <c:v>6월 25일 - 9차</c:v>
                </c:pt>
                <c:pt idx="88">
                  <c:v>6월 26일 - 1차</c:v>
                </c:pt>
                <c:pt idx="89">
                  <c:v>6월 26일 - 4차</c:v>
                </c:pt>
                <c:pt idx="90">
                  <c:v>6월 26일 - 7차</c:v>
                </c:pt>
                <c:pt idx="91">
                  <c:v>6월 27일 - 3차</c:v>
                </c:pt>
                <c:pt idx="92">
                  <c:v>6월 27일 - 5차</c:v>
                </c:pt>
                <c:pt idx="93">
                  <c:v>6월 27일 - 6차</c:v>
                </c:pt>
                <c:pt idx="94">
                  <c:v>6월 27일 - 8차</c:v>
                </c:pt>
                <c:pt idx="95">
                  <c:v>6월 27일 - 9차</c:v>
                </c:pt>
                <c:pt idx="96">
                  <c:v>6월 28일 - 2차</c:v>
                </c:pt>
                <c:pt idx="97">
                  <c:v>6월 28일 - 5차</c:v>
                </c:pt>
                <c:pt idx="98">
                  <c:v>6월 28일 - 7차</c:v>
                </c:pt>
                <c:pt idx="99">
                  <c:v>6월 28일 - 9차</c:v>
                </c:pt>
                <c:pt idx="100">
                  <c:v>6월 29일 - 1차</c:v>
                </c:pt>
                <c:pt idx="101">
                  <c:v>6월 29일 - 3차</c:v>
                </c:pt>
                <c:pt idx="102">
                  <c:v>6월 29일 - 6차</c:v>
                </c:pt>
                <c:pt idx="103">
                  <c:v>6월 29일 - 8차</c:v>
                </c:pt>
                <c:pt idx="104">
                  <c:v>6월 29일 - 9차</c:v>
                </c:pt>
                <c:pt idx="105">
                  <c:v>6월 30일 - 1차</c:v>
                </c:pt>
                <c:pt idx="106">
                  <c:v>6월 30일 - 4차</c:v>
                </c:pt>
                <c:pt idx="107">
                  <c:v>6월 30일 - 7차</c:v>
                </c:pt>
                <c:pt idx="108">
                  <c:v>6월 30일 - 10차</c:v>
                </c:pt>
                <c:pt idx="109">
                  <c:v>6월 30일 - 11차</c:v>
                </c:pt>
              </c:strCache>
            </c:str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226</c:v>
                </c:pt>
                <c:pt idx="1">
                  <c:v>198</c:v>
                </c:pt>
                <c:pt idx="2">
                  <c:v>241</c:v>
                </c:pt>
                <c:pt idx="3">
                  <c:v>97</c:v>
                </c:pt>
                <c:pt idx="4">
                  <c:v>54</c:v>
                </c:pt>
                <c:pt idx="5">
                  <c:v>159</c:v>
                </c:pt>
                <c:pt idx="6">
                  <c:v>244</c:v>
                </c:pt>
                <c:pt idx="7">
                  <c:v>279</c:v>
                </c:pt>
                <c:pt idx="8">
                  <c:v>86</c:v>
                </c:pt>
                <c:pt idx="9">
                  <c:v>282</c:v>
                </c:pt>
                <c:pt idx="10">
                  <c:v>129</c:v>
                </c:pt>
                <c:pt idx="11">
                  <c:v>234</c:v>
                </c:pt>
                <c:pt idx="12">
                  <c:v>9</c:v>
                </c:pt>
                <c:pt idx="13">
                  <c:v>204</c:v>
                </c:pt>
                <c:pt idx="14">
                  <c:v>143</c:v>
                </c:pt>
                <c:pt idx="15">
                  <c:v>167</c:v>
                </c:pt>
                <c:pt idx="16">
                  <c:v>222</c:v>
                </c:pt>
                <c:pt idx="17">
                  <c:v>293</c:v>
                </c:pt>
                <c:pt idx="18">
                  <c:v>147</c:v>
                </c:pt>
                <c:pt idx="19">
                  <c:v>131</c:v>
                </c:pt>
                <c:pt idx="20">
                  <c:v>300</c:v>
                </c:pt>
                <c:pt idx="21">
                  <c:v>193</c:v>
                </c:pt>
                <c:pt idx="22">
                  <c:v>86</c:v>
                </c:pt>
                <c:pt idx="23">
                  <c:v>169</c:v>
                </c:pt>
                <c:pt idx="24">
                  <c:v>194</c:v>
                </c:pt>
                <c:pt idx="25">
                  <c:v>14</c:v>
                </c:pt>
                <c:pt idx="26">
                  <c:v>138</c:v>
                </c:pt>
                <c:pt idx="27">
                  <c:v>111</c:v>
                </c:pt>
                <c:pt idx="28">
                  <c:v>116</c:v>
                </c:pt>
                <c:pt idx="29">
                  <c:v>308</c:v>
                </c:pt>
                <c:pt idx="30">
                  <c:v>243</c:v>
                </c:pt>
                <c:pt idx="31">
                  <c:v>271</c:v>
                </c:pt>
                <c:pt idx="32">
                  <c:v>282</c:v>
                </c:pt>
                <c:pt idx="33">
                  <c:v>352</c:v>
                </c:pt>
                <c:pt idx="34">
                  <c:v>177</c:v>
                </c:pt>
                <c:pt idx="35">
                  <c:v>163</c:v>
                </c:pt>
                <c:pt idx="36">
                  <c:v>21</c:v>
                </c:pt>
                <c:pt idx="37">
                  <c:v>183</c:v>
                </c:pt>
                <c:pt idx="38">
                  <c:v>248</c:v>
                </c:pt>
                <c:pt idx="39">
                  <c:v>384</c:v>
                </c:pt>
                <c:pt idx="40">
                  <c:v>190</c:v>
                </c:pt>
                <c:pt idx="41">
                  <c:v>35</c:v>
                </c:pt>
                <c:pt idx="42">
                  <c:v>126</c:v>
                </c:pt>
                <c:pt idx="43">
                  <c:v>358</c:v>
                </c:pt>
                <c:pt idx="44">
                  <c:v>218</c:v>
                </c:pt>
                <c:pt idx="45">
                  <c:v>32</c:v>
                </c:pt>
                <c:pt idx="46">
                  <c:v>23</c:v>
                </c:pt>
                <c:pt idx="47">
                  <c:v>78</c:v>
                </c:pt>
                <c:pt idx="48">
                  <c:v>350</c:v>
                </c:pt>
                <c:pt idx="49">
                  <c:v>178</c:v>
                </c:pt>
                <c:pt idx="50">
                  <c:v>18</c:v>
                </c:pt>
                <c:pt idx="51">
                  <c:v>75</c:v>
                </c:pt>
                <c:pt idx="52">
                  <c:v>189</c:v>
                </c:pt>
                <c:pt idx="53">
                  <c:v>277</c:v>
                </c:pt>
                <c:pt idx="54">
                  <c:v>178</c:v>
                </c:pt>
                <c:pt idx="55">
                  <c:v>119</c:v>
                </c:pt>
                <c:pt idx="56">
                  <c:v>20</c:v>
                </c:pt>
                <c:pt idx="57">
                  <c:v>33</c:v>
                </c:pt>
                <c:pt idx="58">
                  <c:v>17</c:v>
                </c:pt>
                <c:pt idx="59">
                  <c:v>346</c:v>
                </c:pt>
                <c:pt idx="60">
                  <c:v>254</c:v>
                </c:pt>
                <c:pt idx="61">
                  <c:v>196</c:v>
                </c:pt>
                <c:pt idx="62">
                  <c:v>237</c:v>
                </c:pt>
                <c:pt idx="63">
                  <c:v>248</c:v>
                </c:pt>
                <c:pt idx="64">
                  <c:v>191</c:v>
                </c:pt>
                <c:pt idx="65">
                  <c:v>22</c:v>
                </c:pt>
                <c:pt idx="66">
                  <c:v>242</c:v>
                </c:pt>
                <c:pt idx="67">
                  <c:v>273</c:v>
                </c:pt>
                <c:pt idx="68">
                  <c:v>27</c:v>
                </c:pt>
                <c:pt idx="69">
                  <c:v>271</c:v>
                </c:pt>
                <c:pt idx="70">
                  <c:v>293</c:v>
                </c:pt>
                <c:pt idx="71">
                  <c:v>87</c:v>
                </c:pt>
                <c:pt idx="72">
                  <c:v>155</c:v>
                </c:pt>
                <c:pt idx="73">
                  <c:v>32</c:v>
                </c:pt>
                <c:pt idx="74">
                  <c:v>80</c:v>
                </c:pt>
                <c:pt idx="75">
                  <c:v>135</c:v>
                </c:pt>
                <c:pt idx="76">
                  <c:v>129</c:v>
                </c:pt>
                <c:pt idx="77">
                  <c:v>290</c:v>
                </c:pt>
                <c:pt idx="78">
                  <c:v>121</c:v>
                </c:pt>
                <c:pt idx="79">
                  <c:v>26</c:v>
                </c:pt>
                <c:pt idx="80">
                  <c:v>121</c:v>
                </c:pt>
                <c:pt idx="81">
                  <c:v>178</c:v>
                </c:pt>
                <c:pt idx="82">
                  <c:v>215</c:v>
                </c:pt>
                <c:pt idx="83">
                  <c:v>352</c:v>
                </c:pt>
                <c:pt idx="84">
                  <c:v>17</c:v>
                </c:pt>
                <c:pt idx="85">
                  <c:v>205</c:v>
                </c:pt>
                <c:pt idx="86">
                  <c:v>356</c:v>
                </c:pt>
                <c:pt idx="87">
                  <c:v>335</c:v>
                </c:pt>
                <c:pt idx="88">
                  <c:v>379</c:v>
                </c:pt>
                <c:pt idx="89">
                  <c:v>35</c:v>
                </c:pt>
                <c:pt idx="90">
                  <c:v>323</c:v>
                </c:pt>
                <c:pt idx="91">
                  <c:v>310</c:v>
                </c:pt>
                <c:pt idx="92">
                  <c:v>274</c:v>
                </c:pt>
                <c:pt idx="93">
                  <c:v>43</c:v>
                </c:pt>
                <c:pt idx="94">
                  <c:v>309</c:v>
                </c:pt>
                <c:pt idx="95">
                  <c:v>68</c:v>
                </c:pt>
                <c:pt idx="96">
                  <c:v>115</c:v>
                </c:pt>
                <c:pt idx="97">
                  <c:v>317</c:v>
                </c:pt>
                <c:pt idx="98">
                  <c:v>30</c:v>
                </c:pt>
                <c:pt idx="99">
                  <c:v>220</c:v>
                </c:pt>
                <c:pt idx="100">
                  <c:v>106</c:v>
                </c:pt>
                <c:pt idx="101">
                  <c:v>188</c:v>
                </c:pt>
                <c:pt idx="102">
                  <c:v>305</c:v>
                </c:pt>
                <c:pt idx="103">
                  <c:v>24</c:v>
                </c:pt>
                <c:pt idx="104">
                  <c:v>336</c:v>
                </c:pt>
                <c:pt idx="105">
                  <c:v>170</c:v>
                </c:pt>
                <c:pt idx="106">
                  <c:v>315</c:v>
                </c:pt>
                <c:pt idx="107">
                  <c:v>243</c:v>
                </c:pt>
                <c:pt idx="108">
                  <c:v>376</c:v>
                </c:pt>
                <c:pt idx="109">
                  <c:v>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0DA-4616-83D0-5148898DCB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967015056"/>
        <c:axId val="1967015600"/>
      </c:barChart>
      <c:catAx>
        <c:axId val="196701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7015600"/>
        <c:crosses val="autoZero"/>
        <c:auto val="1"/>
        <c:lblAlgn val="ctr"/>
        <c:lblOffset val="100"/>
        <c:noMultiLvlLbl val="0"/>
      </c:catAx>
      <c:valAx>
        <c:axId val="196701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701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생산성 비교</a:t>
            </a:r>
          </a:p>
        </c:rich>
      </c:tx>
      <c:layout>
        <c:manualLayout>
          <c:xMode val="edge"/>
          <c:yMode val="edge"/>
          <c:x val="0.352385962094866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5195498244459572E-2"/>
          <c:y val="0.26614047244094491"/>
          <c:w val="0.87817027164678252"/>
          <c:h val="0.6324925984251968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기존 배치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Sheet1!$A$2:$A$11</c:f>
              <c:strCache>
                <c:ptCount val="10"/>
                <c:pt idx="0">
                  <c:v>0720_9</c:v>
                </c:pt>
                <c:pt idx="1">
                  <c:v>0706_5</c:v>
                </c:pt>
                <c:pt idx="2">
                  <c:v>0723_11</c:v>
                </c:pt>
                <c:pt idx="3">
                  <c:v>0719_7</c:v>
                </c:pt>
                <c:pt idx="4">
                  <c:v>0726_7</c:v>
                </c:pt>
                <c:pt idx="5">
                  <c:v>0623_6</c:v>
                </c:pt>
                <c:pt idx="6">
                  <c:v>0613_6</c:v>
                </c:pt>
                <c:pt idx="7">
                  <c:v>0628_5</c:v>
                </c:pt>
                <c:pt idx="8">
                  <c:v>0615_5</c:v>
                </c:pt>
                <c:pt idx="9">
                  <c:v>0629_9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370521.95511952776</c:v>
                </c:pt>
                <c:pt idx="1">
                  <c:v>258521.34616984814</c:v>
                </c:pt>
                <c:pt idx="2">
                  <c:v>349961.66599573923</c:v>
                </c:pt>
                <c:pt idx="3">
                  <c:v>459356.3704766779</c:v>
                </c:pt>
                <c:pt idx="4">
                  <c:v>438625.79757286818</c:v>
                </c:pt>
                <c:pt idx="5">
                  <c:v>319580.70124850183</c:v>
                </c:pt>
                <c:pt idx="6">
                  <c:v>514426.58536850079</c:v>
                </c:pt>
                <c:pt idx="7">
                  <c:v>484856.30709313502</c:v>
                </c:pt>
                <c:pt idx="8">
                  <c:v>332541.52058086678</c:v>
                </c:pt>
                <c:pt idx="9">
                  <c:v>300487.886702905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642-45B9-B57E-F292E825EF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정수모델링 배치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Sheet1!$A$2:$A$11</c:f>
              <c:strCache>
                <c:ptCount val="10"/>
                <c:pt idx="0">
                  <c:v>0720_9</c:v>
                </c:pt>
                <c:pt idx="1">
                  <c:v>0706_5</c:v>
                </c:pt>
                <c:pt idx="2">
                  <c:v>0723_11</c:v>
                </c:pt>
                <c:pt idx="3">
                  <c:v>0719_7</c:v>
                </c:pt>
                <c:pt idx="4">
                  <c:v>0726_7</c:v>
                </c:pt>
                <c:pt idx="5">
                  <c:v>0623_6</c:v>
                </c:pt>
                <c:pt idx="6">
                  <c:v>0613_6</c:v>
                </c:pt>
                <c:pt idx="7">
                  <c:v>0628_5</c:v>
                </c:pt>
                <c:pt idx="8">
                  <c:v>0615_5</c:v>
                </c:pt>
                <c:pt idx="9">
                  <c:v>0629_9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181639.74450253084</c:v>
                </c:pt>
                <c:pt idx="1">
                  <c:v>167820.76863767157</c:v>
                </c:pt>
                <c:pt idx="2">
                  <c:v>168998.77848210285</c:v>
                </c:pt>
                <c:pt idx="3">
                  <c:v>210088.31993330061</c:v>
                </c:pt>
                <c:pt idx="4">
                  <c:v>190924.10559881004</c:v>
                </c:pt>
                <c:pt idx="5">
                  <c:v>153371.13653209244</c:v>
                </c:pt>
                <c:pt idx="6">
                  <c:v>181027.09921435744</c:v>
                </c:pt>
                <c:pt idx="7">
                  <c:v>230106.62943003399</c:v>
                </c:pt>
                <c:pt idx="8">
                  <c:v>162631.96180338814</c:v>
                </c:pt>
                <c:pt idx="9">
                  <c:v>179177.45448855916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642-45B9-B57E-F292E825EFD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67011248"/>
        <c:axId val="1967013968"/>
      </c:lineChart>
      <c:catAx>
        <c:axId val="1967011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7013968"/>
        <c:crosses val="autoZero"/>
        <c:auto val="1"/>
        <c:lblAlgn val="ctr"/>
        <c:lblOffset val="100"/>
        <c:noMultiLvlLbl val="0"/>
      </c:catAx>
      <c:valAx>
        <c:axId val="1967013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7011248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1.4254969257613225E-2"/>
                <c:y val="0.11231791811784247"/>
              </c:manualLayout>
            </c:layout>
            <c:tx>
              <c:rich>
                <a:bodyPr rot="0" spcFirstLastPara="1" vertOverflow="ellipsis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b="1" dirty="0" smtClean="0"/>
                    <a:t>(x 1,000), </a:t>
                  </a:r>
                  <a:r>
                    <a:rPr lang="ko-KR" altLang="en-US" sz="2400" b="1" dirty="0" smtClean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필요노동량</a:t>
                  </a:r>
                  <a:endParaRPr lang="ko-KR" altLang="en-US" sz="24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c:rich>
            </c:tx>
            <c:spPr>
              <a:noFill/>
              <a:ln w="31750">
                <a:solidFill>
                  <a:schemeClr val="tx1"/>
                </a:solidFill>
              </a:ln>
              <a:effectLst/>
            </c:spPr>
            <c:txPr>
              <a:bodyPr rot="0" spcFirstLastPara="1" vertOverflow="ellipsis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solidFill>
            <a:schemeClr val="accent1">
              <a:alpha val="95000"/>
            </a:schemeClr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5629044803001958"/>
          <c:y val="0.19213420006001289"/>
          <c:w val="0.36664172375011161"/>
          <c:h val="6.3479559122694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77836-2C23-4C96-97A7-2E4E156D93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465DB-D6A6-4480-9752-AC5BD12CF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73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0A5CCD-BBE0-4629-884D-5EA7AC122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E61A11A-31CF-4288-91C5-7817E5661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7321FC-40F1-4757-8550-8A22DC5E4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A4B6804-1CED-4999-A877-6647D1F35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01AA0B7-730B-4E27-A695-11CFC26B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7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E08B9-E745-4B20-8C04-533765D2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0E8D0D6-74F8-426F-B297-2A68EBA90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2F03FBA-57C1-4192-8A35-977397B2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1955EB-C98C-4FA6-9213-D9A3DCB7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8411BFA-2B0B-46F5-80B6-83568155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39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2CFD8C0-8743-49F8-8305-3C600CD6D4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E4200D3-E65F-4FB2-906A-CD2FC46A0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919B873-D901-4A54-9902-23DB0ADF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C5F05C9-E321-4C5D-9B30-844F2882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9AAA6A-FC9C-40CF-8EC2-1CAA188EB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7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8B946F-0277-4641-8C95-A9DB279A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327D167-347F-4348-B4EF-3F556D982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85F6B3F-F9E7-4110-8B8C-C2C0B5C8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C4DF30B-2FF5-4016-BE9A-E03D6E06F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8B9B7D-A848-457F-9319-B5B35DD1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5BAF52-B4F4-4835-A803-6013B1EC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5DBA697-A907-4127-B023-F7A98C068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8F44FB-EDC6-4F48-A78A-94F48662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67E421E-2B93-4D49-922A-3893BFD7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82404B8-43E6-4043-8A7B-632A3FA1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2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D34DBF-F236-4451-82BD-1227AA2D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1D3DB8C-52A9-4FE2-BDD6-43AC744D9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69FF51-31BF-43FB-92C0-7AB553343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5C0853E-9609-4FC6-B093-9545D7CA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96ABD29-03B0-43EB-AE83-E9C57E10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701CFC3-0830-4607-96A4-C38F6697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34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23B1DC-AE17-4A2C-87BE-E405AFB4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7F0D4FE-F611-4487-8200-D1771CCCB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0F0C988-D4CF-4BEC-9C13-1711D154D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B586816-0BF7-4BE9-9AB8-3DCCB0991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0B5055C-840D-4134-9FA0-659022556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D7C4CC-AA56-4E17-89BD-16D84DB4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CCB82D0-B89A-42D8-A19C-E974FE7F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ECED7B5-D090-4266-A7B3-0AF56BFD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A9C8C69-9A74-4812-94BB-B3710A15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28C04AD-24D3-494F-9104-1E329AA4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51852A7-DDD2-401A-A8FC-6095A436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2206A10-E8EE-44D5-89B3-E2A4465A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18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F75E94C-9EA5-425A-99F1-4955D838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E3B2D70-54D3-4766-8B4E-EF127F01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140897-DE69-4762-B4F4-9183D3A1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84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C416F7-2CF5-4BA3-AF11-43052A7B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7357AFC-DDA6-41EB-8A52-65462AD72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D5DEED0-C5DB-41AC-BB29-0E0D5007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A0A048B-F3D4-4E7B-8A6F-5CC0D90E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281E6C0-14F4-4DC2-AF54-BB1E6963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55D402B-5A83-422F-8E5D-387BC498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EBCAAC-0119-42BB-9BE3-A4BE2EC2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A7AD3D8-7F75-427C-86C3-2F7934870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1A22E5A-A239-4FFB-B67E-CEA392A18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F49F0C1-3AF1-4CCB-A2F1-3355D374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7B91337-AE41-46D7-8661-4CE280F8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9778B05-B9E3-437C-A8A9-BF8FF9CC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1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60835EB-4B2C-4E96-86D0-EDC39D22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63E4539-4704-412F-B64A-373B00003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621E92-B964-4971-BC73-5D8B76E88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8D5B8-4EA7-4F2F-81C7-022FBA56D0B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2FAD1B2-8B11-4A46-A6EA-B8DF54EDF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BEA1076-D8A9-4E4D-961A-1EC67C748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81892-EC8C-42EB-BBDB-BE96438F8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6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Check_mark_23x20_02.svg" TargetMode="Externa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duino.blaisepascal.fr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23848" y="1876097"/>
            <a:ext cx="1387366" cy="977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538412"/>
            <a:ext cx="57150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5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추</a:t>
                </a:r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787902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6015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01895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46989" y="1217932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온라인 모바일 성장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8" y="1875207"/>
            <a:ext cx="3743325" cy="2981326"/>
          </a:xfrm>
          <a:prstGeom prst="rect">
            <a:avLst/>
          </a:prstGeom>
          <a:noFill/>
          <a:effectLst>
            <a:outerShdw blurRad="393700" dist="50800" dir="5400000" sx="58000" sy="58000" algn="ctr" rotWithShape="0">
              <a:srgbClr val="000000">
                <a:alpha val="6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연결선: 꺾임 12">
            <a:extLst>
              <a:ext uri="{FF2B5EF4-FFF2-40B4-BE49-F238E27FC236}">
                <a16:creationId xmlns="" xmlns:a16="http://schemas.microsoft.com/office/drawing/2014/main" id="{B65BFB2A-0FB2-4BDA-A709-BD33B95106BA}"/>
              </a:ext>
            </a:extLst>
          </p:cNvPr>
          <p:cNvCxnSpPr>
            <a:cxnSpLocks/>
            <a:stCxn id="77" idx="1"/>
            <a:endCxn id="1026" idx="2"/>
          </p:cNvCxnSpPr>
          <p:nvPr/>
        </p:nvCxnSpPr>
        <p:spPr>
          <a:xfrm rot="10800000" flipH="1">
            <a:off x="669559" y="4856534"/>
            <a:ext cx="1730791" cy="936537"/>
          </a:xfrm>
          <a:prstGeom prst="bentConnector4">
            <a:avLst>
              <a:gd name="adj1" fmla="val -13208"/>
              <a:gd name="adj2" fmla="val 80399"/>
            </a:avLst>
          </a:prstGeom>
          <a:ln w="25400">
            <a:solidFill>
              <a:schemeClr val="bg2">
                <a:lumMod val="75000"/>
              </a:schemeClr>
            </a:solidFill>
            <a:tailEnd type="oval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71C6AA9-1F1E-4C1E-A90A-C1B9044F3209}"/>
              </a:ext>
            </a:extLst>
          </p:cNvPr>
          <p:cNvSpPr txBox="1"/>
          <p:nvPr/>
        </p:nvSpPr>
        <p:spPr>
          <a:xfrm>
            <a:off x="669560" y="5223683"/>
            <a:ext cx="47424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</a:t>
            </a:r>
            <a:r>
              <a:rPr lang="en-US" altLang="ko-KR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4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모바일커머스</a:t>
            </a:r>
            <a:endParaRPr lang="en-US" altLang="ko-KR" sz="4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시장의 성장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0" name="Picture 6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09" y="2477972"/>
            <a:ext cx="5163543" cy="2846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0" name="Picture 4" descr="SKU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99" y="961396"/>
            <a:ext cx="4259753" cy="132771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381" y="1105945"/>
            <a:ext cx="2827867" cy="992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SKU  </a:t>
            </a:r>
          </a:p>
          <a:p>
            <a:pPr marL="0" indent="0">
              <a:buNone/>
            </a:pPr>
            <a:r>
              <a:rPr lang="en-US" altLang="ko-KR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물류의 기본 단위</a:t>
            </a:r>
            <a:endParaRPr lang="en-US" altLang="ko-KR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171C6AA9-1F1E-4C1E-A90A-C1B9044F3209}"/>
              </a:ext>
            </a:extLst>
          </p:cNvPr>
          <p:cNvSpPr txBox="1"/>
          <p:nvPr/>
        </p:nvSpPr>
        <p:spPr>
          <a:xfrm>
            <a:off x="6627146" y="5513662"/>
            <a:ext cx="474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CJ</a:t>
            </a:r>
            <a:r>
              <a:rPr lang="ko-KR" altLang="en-US" sz="2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온마트의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상품다양화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4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SKU</a:t>
            </a:r>
            <a:r>
              <a:rPr lang="ko-KR" altLang="en-US" sz="4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증가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3" name="연결선: 꺾임 12">
            <a:extLst>
              <a:ext uri="{FF2B5EF4-FFF2-40B4-BE49-F238E27FC236}">
                <a16:creationId xmlns="" xmlns:a16="http://schemas.microsoft.com/office/drawing/2014/main" id="{B65BFB2A-0FB2-4BDA-A709-BD33B95106BA}"/>
              </a:ext>
            </a:extLst>
          </p:cNvPr>
          <p:cNvCxnSpPr>
            <a:cxnSpLocks/>
            <a:stCxn id="82" idx="1"/>
            <a:endCxn id="1030" idx="1"/>
          </p:cNvCxnSpPr>
          <p:nvPr/>
        </p:nvCxnSpPr>
        <p:spPr>
          <a:xfrm rot="10800000">
            <a:off x="6543610" y="3901388"/>
            <a:ext cx="83537" cy="2273995"/>
          </a:xfrm>
          <a:prstGeom prst="bentConnector3">
            <a:avLst>
              <a:gd name="adj1" fmla="val 373651"/>
            </a:avLst>
          </a:prstGeom>
          <a:ln w="25400">
            <a:solidFill>
              <a:schemeClr val="bg2">
                <a:lumMod val="75000"/>
              </a:schemeClr>
            </a:solidFill>
            <a:tailEnd type="oval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16866" y="38238"/>
            <a:ext cx="12192000" cy="69088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1853882" y="2222861"/>
            <a:ext cx="916005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 </a:t>
            </a:r>
            <a:r>
              <a:rPr lang="ko-KR" altLang="en-US" sz="8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물류량</a:t>
            </a:r>
            <a:r>
              <a:rPr lang="ko-KR" altLang="en-US" sz="6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ko-KR" altLang="en-US" sz="6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</a:t>
            </a:r>
            <a:endParaRPr lang="en-US" altLang="ko-KR" sz="6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물류 처리의 </a:t>
            </a:r>
            <a:r>
              <a:rPr lang="ko-KR" altLang="en-US" sz="8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복잡성</a:t>
            </a:r>
            <a:r>
              <a:rPr lang="ko-KR" altLang="en-US" sz="6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</a:t>
            </a:r>
            <a:endParaRPr lang="en-US" altLang="ko-KR" sz="6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6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7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0" y="2779535"/>
            <a:ext cx="4721629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r>
                <a:rPr lang="en-US" altLang="ko-KR" sz="3200" dirty="0" smtClean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프로젝트 목표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4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677123" y="2556654"/>
            <a:ext cx="10827305" cy="40036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19030" y="2442016"/>
            <a:ext cx="11073180" cy="4118272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</a:t>
                </a:r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89185" y="792852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172714" y="76510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94441" y="796903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목표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742703" y="1144682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422394" y="1552004"/>
            <a:ext cx="3511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주제 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                      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220"/>
          <p:cNvSpPr txBox="1"/>
          <p:nvPr/>
        </p:nvSpPr>
        <p:spPr>
          <a:xfrm>
            <a:off x="3789504" y="1404582"/>
            <a:ext cx="757103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altLang="ko-KR" sz="55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icking </a:t>
            </a:r>
            <a:r>
              <a:rPr lang="en-US" altLang="ko-KR" sz="55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lanning </a:t>
            </a:r>
            <a:r>
              <a:rPr lang="en-US" altLang="ko-KR" sz="55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lgorithm</a:t>
            </a:r>
            <a:endParaRPr lang="en-US" altLang="ko-KR" sz="40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564" y="2586982"/>
            <a:ext cx="10714646" cy="3740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</a:t>
            </a:r>
            <a:r>
              <a:rPr lang="en-US" altLang="ko-KR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Picking Algorithm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ko-KR" altLang="en-US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이해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하고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주문 </a:t>
            </a:r>
            <a:r>
              <a:rPr lang="ko-KR" altLang="en-US" sz="60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데이터분석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통한</a:t>
            </a:r>
            <a:r>
              <a:rPr lang="en-US" altLang="ko-KR" sz="4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생산성과 효율성을 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향상시킬 </a:t>
            </a:r>
            <a:r>
              <a:rPr lang="ko-KR" altLang="en-US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배치 </a:t>
            </a:r>
            <a:r>
              <a:rPr lang="en-US" altLang="ko-KR" sz="66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Planning</a:t>
            </a:r>
            <a:r>
              <a:rPr lang="ko-KR" altLang="en-US" sz="54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도출</a:t>
            </a:r>
            <a:endParaRPr lang="en-US" altLang="ko-KR" sz="44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이를 </a:t>
            </a:r>
            <a:r>
              <a:rPr lang="en-US" altLang="ko-KR" sz="60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LED</a:t>
            </a:r>
            <a:r>
              <a:rPr lang="ko-KR" altLang="en-US" sz="6000" b="1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지시기</a:t>
            </a:r>
            <a:r>
              <a:rPr lang="ko-KR" altLang="en-US" sz="4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가시화 </a:t>
            </a:r>
            <a:endParaRPr lang="ko-KR" altLang="en-US" sz="32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4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0" y="2779535"/>
            <a:ext cx="4721629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r>
                <a:rPr lang="en-US" altLang="ko-KR" sz="3200" dirty="0" smtClean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현황파악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55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181737" y="1557666"/>
            <a:ext cx="4796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3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CJ </a:t>
            </a:r>
            <a:r>
              <a:rPr lang="ko-KR" altLang="en-US" sz="3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오산물류센터 개요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172714" y="76510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778464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50720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792457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파악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30294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J 오산 물류센터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8" y="2272906"/>
            <a:ext cx="5209213" cy="359092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F8115B4-575A-4473-9880-2AC57258A247}"/>
              </a:ext>
            </a:extLst>
          </p:cNvPr>
          <p:cNvSpPr txBox="1"/>
          <p:nvPr/>
        </p:nvSpPr>
        <p:spPr>
          <a:xfrm>
            <a:off x="1005257" y="6107218"/>
            <a:ext cx="1859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센터 규모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F9380B69-6F0F-4447-B6B3-7888086A5D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7" y="6038226"/>
            <a:ext cx="568359" cy="5922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3374DB6-AC8F-4A4A-A794-1B5639040A9E}"/>
              </a:ext>
            </a:extLst>
          </p:cNvPr>
          <p:cNvSpPr txBox="1"/>
          <p:nvPr/>
        </p:nvSpPr>
        <p:spPr>
          <a:xfrm>
            <a:off x="2799904" y="5779604"/>
            <a:ext cx="27343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rgbClr val="00B0F0"/>
                </a:solidFill>
              </a:rPr>
              <a:t>4,837</a:t>
            </a:r>
            <a:r>
              <a:rPr lang="en-US" altLang="ko-KR" sz="6000" dirty="0"/>
              <a:t> </a:t>
            </a:r>
            <a:r>
              <a:rPr lang="ko-KR" altLang="en-US" sz="3600" b="1" dirty="0"/>
              <a:t>평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E717D112-1EBE-4480-9AD2-80486A763C47}"/>
              </a:ext>
            </a:extLst>
          </p:cNvPr>
          <p:cNvSpPr txBox="1"/>
          <p:nvPr/>
        </p:nvSpPr>
        <p:spPr>
          <a:xfrm>
            <a:off x="6391055" y="1239540"/>
            <a:ext cx="233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운영 자원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7251193D-1D51-4345-9A86-1BDCC56D8B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25" y="1170548"/>
            <a:ext cx="713619" cy="5922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FB63DB2-E98C-43FF-89F2-A8874F397179}"/>
              </a:ext>
            </a:extLst>
          </p:cNvPr>
          <p:cNvSpPr txBox="1"/>
          <p:nvPr/>
        </p:nvSpPr>
        <p:spPr>
          <a:xfrm>
            <a:off x="5534230" y="1917609"/>
            <a:ext cx="614031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/>
              <a:t>투입인력</a:t>
            </a:r>
            <a:r>
              <a:rPr lang="ko-KR" altLang="en-US" sz="4400" b="1" dirty="0"/>
              <a:t> </a:t>
            </a:r>
            <a:r>
              <a:rPr lang="en-US" altLang="ko-KR" sz="6000" b="1" dirty="0">
                <a:solidFill>
                  <a:srgbClr val="00B0F0"/>
                </a:solidFill>
              </a:rPr>
              <a:t>131</a:t>
            </a:r>
            <a:r>
              <a:rPr lang="ko-KR" altLang="en-US" sz="6000" b="1" dirty="0" smtClean="0">
                <a:solidFill>
                  <a:srgbClr val="00B0F0"/>
                </a:solidFill>
              </a:rPr>
              <a:t>명</a:t>
            </a:r>
            <a:r>
              <a:rPr lang="en-US" altLang="ko-KR" sz="3200" b="1" dirty="0" smtClean="0"/>
              <a:t>/</a:t>
            </a:r>
            <a:r>
              <a:rPr lang="ko-KR" altLang="en-US" sz="3200" b="1" dirty="0" smtClean="0"/>
              <a:t>日</a:t>
            </a:r>
            <a:endParaRPr lang="ko-KR" altLang="en-US" sz="3200" b="1" dirty="0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799DBA3-0308-48B4-BC2A-09465D71C840}"/>
              </a:ext>
            </a:extLst>
          </p:cNvPr>
          <p:cNvSpPr txBox="1"/>
          <p:nvPr/>
        </p:nvSpPr>
        <p:spPr>
          <a:xfrm>
            <a:off x="5351598" y="3038815"/>
            <a:ext cx="76714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/>
              <a:t>출고작업 </a:t>
            </a:r>
            <a:r>
              <a:rPr lang="en-US" altLang="ko-KR" sz="3600" b="1" dirty="0"/>
              <a:t>CAPA</a:t>
            </a:r>
            <a:r>
              <a:rPr lang="ko-KR" altLang="en-US" sz="4400" b="1" dirty="0"/>
              <a:t> </a:t>
            </a:r>
            <a:r>
              <a:rPr lang="en-US" altLang="ko-KR" sz="5400" b="1" dirty="0" smtClean="0">
                <a:solidFill>
                  <a:srgbClr val="00B0F0"/>
                </a:solidFill>
              </a:rPr>
              <a:t>2.5</a:t>
            </a:r>
            <a:r>
              <a:rPr lang="ko-KR" altLang="en-US" sz="5400" b="1" dirty="0" smtClean="0">
                <a:solidFill>
                  <a:srgbClr val="00B0F0"/>
                </a:solidFill>
              </a:rPr>
              <a:t> </a:t>
            </a:r>
            <a:r>
              <a:rPr lang="ko-KR" altLang="en-US" sz="5400" b="1" dirty="0" err="1" smtClean="0">
                <a:solidFill>
                  <a:srgbClr val="00B0F0"/>
                </a:solidFill>
              </a:rPr>
              <a:t>만건</a:t>
            </a:r>
            <a:r>
              <a:rPr lang="en-US" altLang="ko-KR" sz="3200" b="1" dirty="0" smtClean="0"/>
              <a:t>/</a:t>
            </a:r>
            <a:r>
              <a:rPr lang="ko-KR" altLang="en-US" sz="3200" b="1" dirty="0" smtClean="0"/>
              <a:t>日</a:t>
            </a:r>
            <a:endParaRPr lang="ko-KR" altLang="en-US" sz="3200" b="1" dirty="0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0FB4709F-B8EA-41E1-A9B5-8129226CF618}"/>
              </a:ext>
            </a:extLst>
          </p:cNvPr>
          <p:cNvSpPr txBox="1"/>
          <p:nvPr/>
        </p:nvSpPr>
        <p:spPr>
          <a:xfrm>
            <a:off x="5568776" y="3982356"/>
            <a:ext cx="57432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/>
              <a:t>운영장비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지게차</a:t>
            </a:r>
            <a:r>
              <a:rPr lang="en-US" altLang="ko-KR" sz="3600" b="1" dirty="0"/>
              <a:t>)</a:t>
            </a:r>
            <a:r>
              <a:rPr lang="ko-KR" altLang="en-US" sz="4400" b="1" dirty="0"/>
              <a:t> </a:t>
            </a:r>
            <a:r>
              <a:rPr lang="en-US" altLang="ko-KR" sz="6000" b="1" dirty="0">
                <a:solidFill>
                  <a:srgbClr val="00B0F0"/>
                </a:solidFill>
              </a:rPr>
              <a:t>14</a:t>
            </a:r>
            <a:r>
              <a:rPr lang="en-US" altLang="ko-KR" sz="5400" dirty="0"/>
              <a:t> 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A75F0665-EDD0-4DCA-AAD8-9A81DBDCB33C}"/>
              </a:ext>
            </a:extLst>
          </p:cNvPr>
          <p:cNvSpPr txBox="1"/>
          <p:nvPr/>
        </p:nvSpPr>
        <p:spPr>
          <a:xfrm>
            <a:off x="6683640" y="5271772"/>
            <a:ext cx="49466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/>
              <a:t>주요 운영 설비</a:t>
            </a:r>
            <a:r>
              <a:rPr lang="ko-KR" altLang="en-US" sz="4400" b="1" dirty="0"/>
              <a:t> </a:t>
            </a:r>
            <a:r>
              <a:rPr lang="en-US" altLang="ko-KR" sz="6000" b="1" dirty="0">
                <a:solidFill>
                  <a:srgbClr val="00B0F0"/>
                </a:solidFill>
              </a:rPr>
              <a:t>7</a:t>
            </a:r>
            <a:r>
              <a:rPr lang="en-US" altLang="ko-KR" sz="5400" dirty="0"/>
              <a:t> 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종</a:t>
            </a:r>
          </a:p>
        </p:txBody>
      </p:sp>
    </p:spTree>
    <p:extLst>
      <p:ext uri="{BB962C8B-B14F-4D97-AF65-F5344CB8AC3E}">
        <p14:creationId xmlns:p14="http://schemas.microsoft.com/office/powerpoint/2010/main" val="148057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787" y="1520010"/>
            <a:ext cx="12192000" cy="536853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172714" y="76510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778464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50720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792457"/>
            <a:ext cx="5927171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파악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물류처리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PROCESS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30294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4C92E529-B2A9-4F95-AD82-6B6469075542}"/>
              </a:ext>
            </a:extLst>
          </p:cNvPr>
          <p:cNvSpPr/>
          <p:nvPr/>
        </p:nvSpPr>
        <p:spPr>
          <a:xfrm>
            <a:off x="2912145" y="2671406"/>
            <a:ext cx="4672800" cy="17049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8B28AA5-9A46-4262-8CA6-268DCA63479C}"/>
              </a:ext>
            </a:extLst>
          </p:cNvPr>
          <p:cNvSpPr txBox="1"/>
          <p:nvPr/>
        </p:nvSpPr>
        <p:spPr>
          <a:xfrm>
            <a:off x="6194024" y="3405826"/>
            <a:ext cx="2605200" cy="52322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r>
              <a:rPr lang="ko-KR" alt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범위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167963" y="2671406"/>
            <a:ext cx="4615620" cy="2325896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00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42" y="0"/>
            <a:ext cx="6045198" cy="6976534"/>
          </a:xfrm>
          <a:prstGeom prst="rect">
            <a:avLst/>
          </a:prstGeom>
        </p:spPr>
      </p:pic>
      <p:sp>
        <p:nvSpPr>
          <p:cNvPr id="4" name="TextBox 220"/>
          <p:cNvSpPr txBox="1"/>
          <p:nvPr/>
        </p:nvSpPr>
        <p:spPr>
          <a:xfrm>
            <a:off x="171979" y="384874"/>
            <a:ext cx="3688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현장 사진</a:t>
            </a:r>
            <a:endParaRPr lang="en-US" altLang="ko-KR" sz="44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3400965" y="-11700"/>
            <a:ext cx="6045199" cy="6988234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15992" y="842920"/>
            <a:ext cx="1669636" cy="1750172"/>
          </a:xfrm>
          <a:prstGeom prst="ellipse">
            <a:avLst/>
          </a:prstGeom>
          <a:solidFill>
            <a:srgbClr val="EA437E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11048" y="2091302"/>
            <a:ext cx="151019" cy="15554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27642" y="2364383"/>
            <a:ext cx="151019" cy="155541"/>
          </a:xfrm>
          <a:prstGeom prst="ellipse">
            <a:avLst/>
          </a:prstGeom>
          <a:solidFill>
            <a:srgbClr val="EA4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 flipV="1">
            <a:off x="6423565" y="2208842"/>
            <a:ext cx="679586" cy="233311"/>
          </a:xfrm>
          <a:prstGeom prst="line">
            <a:avLst/>
          </a:prstGeom>
          <a:ln>
            <a:solidFill>
              <a:srgbClr val="EA43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4626686" y="1168960"/>
            <a:ext cx="2248248" cy="1077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30-40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altLang="ko-KR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여성 중심</a:t>
            </a:r>
            <a:endParaRPr lang="en-US" altLang="ko-KR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인력</a:t>
            </a:r>
            <a:endParaRPr lang="en-US" altLang="ko-KR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81779" y="2744031"/>
            <a:ext cx="1669636" cy="1750172"/>
          </a:xfrm>
          <a:prstGeom prst="ellipse">
            <a:avLst/>
          </a:prstGeom>
          <a:solidFill>
            <a:srgbClr val="EA437E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576834" y="3992414"/>
            <a:ext cx="151019" cy="15554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293428" y="4265494"/>
            <a:ext cx="151019" cy="155541"/>
          </a:xfrm>
          <a:prstGeom prst="ellipse">
            <a:avLst/>
          </a:prstGeom>
          <a:solidFill>
            <a:srgbClr val="EA4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 flipV="1">
            <a:off x="7689352" y="4109953"/>
            <a:ext cx="679586" cy="233311"/>
          </a:xfrm>
          <a:prstGeom prst="line">
            <a:avLst/>
          </a:prstGeom>
          <a:ln>
            <a:solidFill>
              <a:srgbClr val="EA43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5892473" y="3110303"/>
            <a:ext cx="2248248" cy="106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제품의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임의 배치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적재</a:t>
            </a:r>
            <a:endParaRPr lang="en-US" altLang="ko-KR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791868" y="4363647"/>
            <a:ext cx="1669636" cy="1750172"/>
          </a:xfrm>
          <a:prstGeom prst="ellipse">
            <a:avLst/>
          </a:prstGeom>
          <a:solidFill>
            <a:srgbClr val="EA437E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86923" y="5612030"/>
            <a:ext cx="151019" cy="15554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903517" y="5885111"/>
            <a:ext cx="151019" cy="155541"/>
          </a:xfrm>
          <a:prstGeom prst="ellipse">
            <a:avLst/>
          </a:prstGeom>
          <a:solidFill>
            <a:srgbClr val="EA4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 flipV="1">
            <a:off x="5299441" y="5729569"/>
            <a:ext cx="679586" cy="233311"/>
          </a:xfrm>
          <a:prstGeom prst="line">
            <a:avLst/>
          </a:prstGeom>
          <a:ln>
            <a:solidFill>
              <a:srgbClr val="EA43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5"/>
          <p:cNvSpPr txBox="1">
            <a:spLocks noChangeArrowheads="1"/>
          </p:cNvSpPr>
          <p:nvPr/>
        </p:nvSpPr>
        <p:spPr bwMode="auto">
          <a:xfrm>
            <a:off x="3502562" y="4729919"/>
            <a:ext cx="2248248" cy="106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B2C</a:t>
            </a:r>
            <a:b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중심의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물류</a:t>
            </a:r>
            <a:endParaRPr lang="en-US" altLang="ko-KR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69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18" grpId="0" animBg="1"/>
      <p:bldP spid="8" grpId="0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7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B2C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97" y="2280370"/>
            <a:ext cx="3918008" cy="3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181737" y="1557666"/>
            <a:ext cx="479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현장 견학을 통한 분석결과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172714" y="76510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778464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50720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792457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파악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30294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1" y="2203997"/>
            <a:ext cx="2537038" cy="2869930"/>
          </a:xfrm>
          <a:prstGeom prst="rect">
            <a:avLst/>
          </a:prstGeom>
        </p:spPr>
      </p:pic>
      <p:sp>
        <p:nvSpPr>
          <p:cNvPr id="41" name="TextBox 220"/>
          <p:cNvSpPr txBox="1"/>
          <p:nvPr/>
        </p:nvSpPr>
        <p:spPr>
          <a:xfrm>
            <a:off x="-155787" y="4962947"/>
            <a:ext cx="3774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30~40 </a:t>
            </a:r>
            <a:r>
              <a:rPr lang="ko-KR" altLang="en-US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여성</a:t>
            </a:r>
            <a:endParaRPr lang="en-US" altLang="ko-KR" sz="44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2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중심의 인력</a:t>
            </a:r>
            <a:endParaRPr lang="en-US" altLang="ko-KR" sz="2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3894758" y="2462376"/>
            <a:ext cx="3654154" cy="3148946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4589785" y="2744187"/>
            <a:ext cx="2360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B2C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중심의</a:t>
            </a:r>
            <a:endParaRPr lang="en-US" altLang="ko-KR" sz="5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물류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Shuffle premium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768" y="2121143"/>
            <a:ext cx="2938273" cy="293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220"/>
          <p:cNvSpPr txBox="1"/>
          <p:nvPr/>
        </p:nvSpPr>
        <p:spPr>
          <a:xfrm>
            <a:off x="7466859" y="4967034"/>
            <a:ext cx="4537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작업자의</a:t>
            </a:r>
            <a:r>
              <a:rPr lang="ko-KR" altLang="en-US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4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44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  <a:r>
              <a:rPr lang="ko-KR" altLang="en-US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품 임의적재 </a:t>
            </a:r>
            <a:endParaRPr lang="en-US" altLang="ko-KR" sz="44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03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-1" y="2779535"/>
            <a:ext cx="5453149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7815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r>
                <a:rPr lang="en-US" altLang="ko-KR" sz="3200" dirty="0"/>
                <a:t> </a:t>
              </a:r>
              <a:r>
                <a:rPr lang="ko-KR" altLang="en-US" sz="3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과제 및 아이디어 도출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93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D51D3C79-9E05-4D80-ACCD-99C31850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" y="4809203"/>
            <a:ext cx="12192000" cy="131903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C0B303C4-52BC-415D-B331-D8E2A18A6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8" y="3171861"/>
            <a:ext cx="12192000" cy="150154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DB65372-6FC7-4FBE-9611-32C2B8F2A2BC}"/>
              </a:ext>
            </a:extLst>
          </p:cNvPr>
          <p:cNvSpPr txBox="1"/>
          <p:nvPr/>
        </p:nvSpPr>
        <p:spPr>
          <a:xfrm>
            <a:off x="2667038" y="6161042"/>
            <a:ext cx="638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[*</a:t>
            </a:r>
            <a:r>
              <a:rPr lang="ko-KR" altLang="en-US" sz="1400" dirty="0"/>
              <a:t>위 </a:t>
            </a:r>
            <a:r>
              <a:rPr lang="en-US" altLang="ko-KR" sz="1400" dirty="0"/>
              <a:t>: 0701_1</a:t>
            </a:r>
            <a:r>
              <a:rPr lang="ko-KR" altLang="en-US" sz="1400" dirty="0"/>
              <a:t>차수 주문일부 </a:t>
            </a:r>
            <a:r>
              <a:rPr lang="en-US" altLang="ko-KR" sz="1400" dirty="0"/>
              <a:t>, </a:t>
            </a:r>
            <a:r>
              <a:rPr lang="ko-KR" altLang="en-US" sz="1400" dirty="0"/>
              <a:t>아래 </a:t>
            </a:r>
            <a:r>
              <a:rPr lang="en-US" altLang="ko-KR" sz="1400" dirty="0"/>
              <a:t>: 0702_4</a:t>
            </a:r>
            <a:r>
              <a:rPr lang="ko-KR" altLang="en-US" sz="1400" dirty="0"/>
              <a:t>차수 주문일부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0CA8080-9592-4AC0-846F-E0EFF6AC7287}"/>
              </a:ext>
            </a:extLst>
          </p:cNvPr>
          <p:cNvSpPr/>
          <p:nvPr/>
        </p:nvSpPr>
        <p:spPr>
          <a:xfrm>
            <a:off x="6466878" y="3117416"/>
            <a:ext cx="2062480" cy="301082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E559E553-E78C-4E61-AB6E-66B3AAC01DFF}"/>
              </a:ext>
            </a:extLst>
          </p:cNvPr>
          <p:cNvSpPr/>
          <p:nvPr/>
        </p:nvSpPr>
        <p:spPr>
          <a:xfrm>
            <a:off x="11424957" y="3122649"/>
            <a:ext cx="802641" cy="301082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59A25E2C-935C-4A60-82DB-4FB92B7160F9}"/>
              </a:ext>
            </a:extLst>
          </p:cNvPr>
          <p:cNvSpPr/>
          <p:nvPr/>
        </p:nvSpPr>
        <p:spPr>
          <a:xfrm>
            <a:off x="1978986" y="1705524"/>
            <a:ext cx="3211127" cy="932294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 데이터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9A25E2C-935C-4A60-82DB-4FB92B7160F9}"/>
              </a:ext>
            </a:extLst>
          </p:cNvPr>
          <p:cNvSpPr/>
          <p:nvPr/>
        </p:nvSpPr>
        <p:spPr>
          <a:xfrm>
            <a:off x="6614781" y="1691753"/>
            <a:ext cx="3211127" cy="932294"/>
          </a:xfrm>
          <a:prstGeom prst="rect">
            <a:avLst/>
          </a:prstGeom>
          <a:solidFill>
            <a:srgbClr val="E3304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현장견학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5398138" y="1109502"/>
            <a:ext cx="1363632" cy="240065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</a:t>
            </a:r>
            <a:endParaRPr lang="ko-KR" altLang="en-US" sz="15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1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발표 도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2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및 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119059" y="1572732"/>
            <a:ext cx="479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물류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DATA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F209F2E2-D4AF-46BD-A7E1-48EF27A2E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/>
          <a:stretch/>
        </p:blipFill>
        <p:spPr>
          <a:xfrm>
            <a:off x="221652" y="2349276"/>
            <a:ext cx="7896870" cy="367048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335" y="1015995"/>
            <a:ext cx="2623812" cy="14372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44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</a:t>
            </a:r>
            <a:endParaRPr lang="en-US" altLang="ko-KR" sz="4400" b="1" dirty="0" smtClean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44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주문처리</a:t>
            </a:r>
            <a:endParaRPr lang="en-US" altLang="ko-KR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9177059" y="2853006"/>
            <a:ext cx="3006452" cy="1647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 </a:t>
            </a:r>
            <a:endParaRPr lang="en-US" altLang="ko-KR" sz="32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r>
              <a:rPr lang="en-US" altLang="ko-KR" sz="32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</a:t>
            </a:r>
            <a:endParaRPr lang="en-US" altLang="ko-KR" sz="3200" b="1" dirty="0" smtClean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</a:t>
            </a:r>
            <a:r>
              <a:rPr lang="en-US" altLang="ko-KR" sz="44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44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</a:t>
            </a:r>
            <a:endParaRPr lang="en-US" altLang="ko-KR" sz="1800" b="1" dirty="0" smtClean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 txBox="1">
            <a:spLocks/>
          </p:cNvSpPr>
          <p:nvPr/>
        </p:nvSpPr>
        <p:spPr>
          <a:xfrm>
            <a:off x="8424372" y="5210549"/>
            <a:ext cx="3006452" cy="1647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정보의</a:t>
            </a:r>
            <a:endParaRPr lang="en-US" altLang="ko-KR" sz="32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종합적</a:t>
            </a: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저장</a:t>
            </a:r>
            <a:endParaRPr lang="en-US" altLang="ko-KR" sz="1800" b="1" dirty="0" smtClean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8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및 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119060" y="1572732"/>
            <a:ext cx="283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SYSTEM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D2BE284-7DD5-4832-AF41-4BDA7D06A0A8}"/>
              </a:ext>
            </a:extLst>
          </p:cNvPr>
          <p:cNvSpPr/>
          <p:nvPr/>
        </p:nvSpPr>
        <p:spPr>
          <a:xfrm>
            <a:off x="4909944" y="2993686"/>
            <a:ext cx="3798636" cy="3559421"/>
          </a:xfrm>
          <a:prstGeom prst="ellipse">
            <a:avLst/>
          </a:prstGeom>
          <a:noFill/>
          <a:ln w="38100">
            <a:solidFill>
              <a:srgbClr val="EE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59A25E2C-935C-4A60-82DB-4FB92B7160F9}"/>
              </a:ext>
            </a:extLst>
          </p:cNvPr>
          <p:cNvSpPr/>
          <p:nvPr/>
        </p:nvSpPr>
        <p:spPr>
          <a:xfrm>
            <a:off x="5711504" y="4834347"/>
            <a:ext cx="2404505" cy="932294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8" name="연결선: 꺾임 5">
            <a:extLst>
              <a:ext uri="{FF2B5EF4-FFF2-40B4-BE49-F238E27FC236}">
                <a16:creationId xmlns="" xmlns:a16="http://schemas.microsoft.com/office/drawing/2014/main" id="{3D92D010-9A58-420C-ACA7-C62DED66F2E2}"/>
              </a:ext>
            </a:extLst>
          </p:cNvPr>
          <p:cNvCxnSpPr>
            <a:stCxn id="37" idx="3"/>
            <a:endCxn id="33" idx="0"/>
          </p:cNvCxnSpPr>
          <p:nvPr/>
        </p:nvCxnSpPr>
        <p:spPr>
          <a:xfrm>
            <a:off x="3427242" y="2595487"/>
            <a:ext cx="3382020" cy="398199"/>
          </a:xfrm>
          <a:prstGeom prst="bent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E22E21FB-7465-4C05-B47A-CA47B882CAFA}"/>
              </a:ext>
            </a:extLst>
          </p:cNvPr>
          <p:cNvSpPr txBox="1"/>
          <p:nvPr/>
        </p:nvSpPr>
        <p:spPr>
          <a:xfrm>
            <a:off x="3368789" y="2701026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주문에 대해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SKU,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수량 별 차수할당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7C0B8AD8-500F-4494-92F5-B90C85D81C3A}"/>
              </a:ext>
            </a:extLst>
          </p:cNvPr>
          <p:cNvCxnSpPr/>
          <p:nvPr/>
        </p:nvCxnSpPr>
        <p:spPr>
          <a:xfrm>
            <a:off x="3427242" y="2306834"/>
            <a:ext cx="6162168" cy="3415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F28BD1F-9CF4-4081-B6DD-5760C37F4A3F}"/>
              </a:ext>
            </a:extLst>
          </p:cNvPr>
          <p:cNvSpPr txBox="1"/>
          <p:nvPr/>
        </p:nvSpPr>
        <p:spPr>
          <a:xfrm>
            <a:off x="3676711" y="1761145"/>
            <a:ext cx="562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차수에 포함된 주문에 대해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TOTAL PICKING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지시</a:t>
            </a:r>
          </a:p>
        </p:txBody>
      </p:sp>
      <p:cxnSp>
        <p:nvCxnSpPr>
          <p:cNvPr id="60" name="연결선: 꺾임 23">
            <a:extLst>
              <a:ext uri="{FF2B5EF4-FFF2-40B4-BE49-F238E27FC236}">
                <a16:creationId xmlns="" xmlns:a16="http://schemas.microsoft.com/office/drawing/2014/main" id="{1C7639F2-3997-4DB3-A030-85F173DCAF18}"/>
              </a:ext>
            </a:extLst>
          </p:cNvPr>
          <p:cNvCxnSpPr/>
          <p:nvPr/>
        </p:nvCxnSpPr>
        <p:spPr>
          <a:xfrm rot="10800000" flipV="1">
            <a:off x="8116011" y="4498275"/>
            <a:ext cx="2846156" cy="927331"/>
          </a:xfrm>
          <a:prstGeom prst="bentConnector3">
            <a:avLst>
              <a:gd name="adj1" fmla="val 688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ED4CAAE1-6244-4EC0-984A-DD0F114762DF}"/>
              </a:ext>
            </a:extLst>
          </p:cNvPr>
          <p:cNvSpPr txBox="1"/>
          <p:nvPr/>
        </p:nvSpPr>
        <p:spPr>
          <a:xfrm>
            <a:off x="8665292" y="5567272"/>
            <a:ext cx="3132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TOTAL PICKING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품목을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ACK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적재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적재 기준 없음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4F015BE7-E1D4-4D0A-833A-CA0867985A94}"/>
              </a:ext>
            </a:extLst>
          </p:cNvPr>
          <p:cNvSpPr txBox="1"/>
          <p:nvPr/>
        </p:nvSpPr>
        <p:spPr>
          <a:xfrm>
            <a:off x="9382473" y="852411"/>
            <a:ext cx="2313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토탈</a:t>
            </a:r>
            <a:r>
              <a:rPr lang="ko-KR" altLang="en-US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피킹</a:t>
            </a:r>
            <a:endParaRPr lang="en-US" altLang="ko-KR" sz="3200" dirty="0" smtClean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작업자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8F115962-BA09-4E78-BA88-0C9B14785710}"/>
              </a:ext>
            </a:extLst>
          </p:cNvPr>
          <p:cNvSpPr txBox="1"/>
          <p:nvPr/>
        </p:nvSpPr>
        <p:spPr>
          <a:xfrm>
            <a:off x="207588" y="6122134"/>
            <a:ext cx="391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Q-ALGORITHM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작업할 수 있는 주문부터 우선적 할당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="" xmlns:a16="http://schemas.microsoft.com/office/drawing/2014/main" id="{20A41335-962D-4DD4-91BF-5D487E5206A9}"/>
              </a:ext>
            </a:extLst>
          </p:cNvPr>
          <p:cNvCxnSpPr>
            <a:stCxn id="43" idx="1"/>
          </p:cNvCxnSpPr>
          <p:nvPr/>
        </p:nvCxnSpPr>
        <p:spPr>
          <a:xfrm flipH="1">
            <a:off x="2540156" y="5300494"/>
            <a:ext cx="3171348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097126" y="3347357"/>
            <a:ext cx="34242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Q-</a:t>
            </a:r>
          </a:p>
          <a:p>
            <a:pPr algn="ctr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ALGORITHM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4F015BE7-E1D4-4D0A-833A-CA0867985A94}"/>
              </a:ext>
            </a:extLst>
          </p:cNvPr>
          <p:cNvSpPr txBox="1"/>
          <p:nvPr/>
        </p:nvSpPr>
        <p:spPr>
          <a:xfrm>
            <a:off x="-763440" y="3254911"/>
            <a:ext cx="460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32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피킹</a:t>
            </a:r>
            <a:r>
              <a:rPr lang="ko-KR" altLang="en-US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작업자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07" y="1764100"/>
            <a:ext cx="3920393" cy="261441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18701B16-56DB-403C-AA4C-C14EA4478690}"/>
              </a:ext>
            </a:extLst>
          </p:cNvPr>
          <p:cNvSpPr/>
          <p:nvPr/>
        </p:nvSpPr>
        <p:spPr>
          <a:xfrm>
            <a:off x="1022737" y="2129340"/>
            <a:ext cx="2404505" cy="932294"/>
          </a:xfrm>
          <a:prstGeom prst="rect">
            <a:avLst/>
          </a:prstGeom>
          <a:solidFill>
            <a:srgbClr val="D51E25">
              <a:alpha val="75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WMS</a:t>
            </a:r>
          </a:p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창고관리 시스템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5" y="3883273"/>
            <a:ext cx="1800598" cy="22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/>
          <p:cNvSpPr/>
          <p:nvPr/>
        </p:nvSpPr>
        <p:spPr>
          <a:xfrm>
            <a:off x="5922558" y="3526166"/>
            <a:ext cx="6258985" cy="300987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59619" y="2532405"/>
            <a:ext cx="5536315" cy="40036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및 아이디어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7777824" y="1520694"/>
            <a:ext cx="1274851" cy="1018773"/>
            <a:chOff x="7759197" y="1452880"/>
            <a:chExt cx="2590801" cy="1018773"/>
          </a:xfrm>
        </p:grpSpPr>
        <p:sp>
          <p:nvSpPr>
            <p:cNvPr id="53" name="화살표: 오른쪽 35">
              <a:extLst>
                <a:ext uri="{FF2B5EF4-FFF2-40B4-BE49-F238E27FC236}">
                  <a16:creationId xmlns:a16="http://schemas.microsoft.com/office/drawing/2014/main" xmlns="" id="{6799A591-58F3-486D-B2FF-49BD31336629}"/>
                </a:ext>
              </a:extLst>
            </p:cNvPr>
            <p:cNvSpPr/>
            <p:nvPr/>
          </p:nvSpPr>
          <p:spPr>
            <a:xfrm>
              <a:off x="7759198" y="1452880"/>
              <a:ext cx="2590800" cy="57912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화살표: 오른쪽 36">
              <a:extLst>
                <a:ext uri="{FF2B5EF4-FFF2-40B4-BE49-F238E27FC236}">
                  <a16:creationId xmlns:a16="http://schemas.microsoft.com/office/drawing/2014/main" xmlns="" id="{883D9494-455B-4DC9-8D10-4940A516896B}"/>
                </a:ext>
              </a:extLst>
            </p:cNvPr>
            <p:cNvSpPr/>
            <p:nvPr/>
          </p:nvSpPr>
          <p:spPr>
            <a:xfrm rot="10800000">
              <a:off x="7759197" y="1892533"/>
              <a:ext cx="2590800" cy="57912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8DE67911-D3AC-48A9-AC21-DBCC23F625C3}"/>
                </a:ext>
              </a:extLst>
            </p:cNvPr>
            <p:cNvSpPr/>
            <p:nvPr/>
          </p:nvSpPr>
          <p:spPr>
            <a:xfrm>
              <a:off x="7759199" y="1742440"/>
              <a:ext cx="2590799" cy="421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2352825" y="1723478"/>
            <a:ext cx="29851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|Q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18701B16-56DB-403C-AA4C-C14EA4478690}"/>
              </a:ext>
            </a:extLst>
          </p:cNvPr>
          <p:cNvSpPr/>
          <p:nvPr/>
        </p:nvSpPr>
        <p:spPr>
          <a:xfrm>
            <a:off x="132995" y="1634433"/>
            <a:ext cx="2404505" cy="932294"/>
          </a:xfrm>
          <a:prstGeom prst="rect">
            <a:avLst/>
          </a:prstGeom>
          <a:solidFill>
            <a:srgbClr val="D51E25">
              <a:alpha val="75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WMS</a:t>
            </a:r>
          </a:p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창고관리 시스템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59A25E2C-935C-4A60-82DB-4FB92B7160F9}"/>
              </a:ext>
            </a:extLst>
          </p:cNvPr>
          <p:cNvSpPr/>
          <p:nvPr/>
        </p:nvSpPr>
        <p:spPr>
          <a:xfrm>
            <a:off x="5486306" y="1627932"/>
            <a:ext cx="1895205" cy="932294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072" y="1351409"/>
            <a:ext cx="1800598" cy="228244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4F015BE7-E1D4-4D0A-833A-CA0867985A94}"/>
              </a:ext>
            </a:extLst>
          </p:cNvPr>
          <p:cNvSpPr txBox="1"/>
          <p:nvPr/>
        </p:nvSpPr>
        <p:spPr>
          <a:xfrm>
            <a:off x="9001566" y="775610"/>
            <a:ext cx="3512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32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피킹</a:t>
            </a:r>
            <a:r>
              <a:rPr lang="ko-KR" altLang="en-US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작업자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5934385" y="3794166"/>
            <a:ext cx="61445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MPI </a:t>
            </a:r>
            <a:r>
              <a:rPr lang="ko-KR" altLang="en-US" sz="28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작업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DPS/DAS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방식과 다르게 물품별 위치가 지정되어 있지않아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작업자가 </a:t>
            </a:r>
            <a:r>
              <a:rPr lang="ko-KR" altLang="en-US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바코드리더기만으로</a:t>
            </a:r>
            <a:r>
              <a:rPr lang="ko-KR" altLang="en-US" sz="240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en-US" altLang="ko-KR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RACK</a:t>
            </a:r>
            <a:r>
              <a:rPr lang="ko-KR" altLang="en-US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쉽게 적재</a:t>
            </a:r>
            <a:r>
              <a:rPr lang="ko-KR" altLang="en-US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just">
              <a:buAutoNum type="arabicPeriod" startAt="2"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주문을 </a:t>
            </a:r>
            <a:r>
              <a:rPr lang="ko-KR" altLang="en-US" sz="24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버킷</a:t>
            </a:r>
            <a:r>
              <a:rPr lang="ko-KR" altLang="en-US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별로 </a:t>
            </a:r>
            <a:r>
              <a:rPr lang="ko-KR" altLang="en-US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할당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피킹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물품을 </a:t>
            </a:r>
            <a:r>
              <a:rPr lang="en-US" altLang="ko-KR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MPI </a:t>
            </a:r>
            <a:r>
              <a:rPr lang="ko-KR" altLang="en-US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지시기를 통해 표시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96305" y="2581964"/>
            <a:ext cx="5574961" cy="3904516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8" y="2746158"/>
            <a:ext cx="5445828" cy="3740322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en-US" altLang="ko-KR" sz="32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PICKING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just">
              <a:buNone/>
            </a:pP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기반이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되는 </a:t>
            </a:r>
            <a:r>
              <a:rPr lang="ko-KR" altLang="en-US" sz="32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endParaRPr lang="en-US" altLang="ko-KR" sz="2400" dirty="0" smtClean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다품종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소량 출고 주문에 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just">
              <a:buNone/>
            </a:pP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</a:t>
            </a:r>
            <a:r>
              <a:rPr lang="ko-KR" altLang="en-US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실시간으로 대응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가능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재고 </a:t>
            </a:r>
            <a:r>
              <a:rPr lang="ko-KR" altLang="en-US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주문 할당방식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r>
            <a:r>
              <a:rPr lang="en-US" altLang="ko-KR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%</a:t>
            </a:r>
            <a:r>
              <a:rPr lang="ko-KR" altLang="en-US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 적재 시 </a:t>
            </a:r>
            <a:r>
              <a:rPr lang="ko-KR" altLang="en-US" sz="24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</a:t>
            </a:r>
            <a:r>
              <a:rPr lang="ko-KR" altLang="en-US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just">
              <a:buNone/>
            </a:pP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타사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DPS/DAS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100%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보충 후 일괄 작업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924149" y="3546925"/>
            <a:ext cx="6154834" cy="2914017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3440550" y="124161"/>
            <a:ext cx="4223193" cy="366560"/>
            <a:chOff x="5978390" y="3425936"/>
            <a:chExt cx="4655409" cy="404076"/>
          </a:xfrm>
        </p:grpSpPr>
        <p:sp>
          <p:nvSpPr>
            <p:cNvPr id="38" name="TextBox 37"/>
            <p:cNvSpPr txBox="1"/>
            <p:nvPr/>
          </p:nvSpPr>
          <p:spPr>
            <a:xfrm>
              <a:off x="5978390" y="3437921"/>
              <a:ext cx="1960023" cy="378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추진배경 및 필요성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65370" y="3425936"/>
              <a:ext cx="1495287" cy="378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33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프로젝트 목표</a:t>
              </a:r>
              <a:endParaRPr lang="ko-KR" altLang="en-US" sz="1633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603250" y="3451224"/>
              <a:ext cx="1030549" cy="378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33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현황파악</a:t>
              </a:r>
              <a:endParaRPr lang="ko-KR" altLang="en-US" sz="1633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7979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V="1">
              <a:off x="9568561" y="3441162"/>
              <a:ext cx="0" cy="34510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10601970" y="3454762"/>
              <a:ext cx="0" cy="34510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8065370" y="3437663"/>
              <a:ext cx="0" cy="34510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7645102" y="147667"/>
            <a:ext cx="1356463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33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아이디어 도출</a:t>
            </a:r>
            <a:endParaRPr lang="ko-KR" altLang="en-US" sz="1633" dirty="0">
              <a:ln>
                <a:solidFill>
                  <a:srgbClr val="525252">
                    <a:alpha val="30000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510738" y="159040"/>
            <a:ext cx="184730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633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369068" y="168777"/>
            <a:ext cx="1590500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33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기대효과 및 결과</a:t>
            </a:r>
            <a:endParaRPr lang="ko-KR" altLang="en-US" sz="1633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 flipV="1">
            <a:off x="10382533" y="154540"/>
            <a:ext cx="0" cy="31306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1977331" y="184056"/>
            <a:ext cx="0" cy="31306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9029409" y="168777"/>
            <a:ext cx="0" cy="31306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52674" y="148330"/>
            <a:ext cx="1356463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33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프로젝트 실행</a:t>
            </a:r>
            <a:endParaRPr lang="ko-KR" altLang="en-US" sz="1633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73521" y="3713700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[2015 </a:t>
            </a:r>
            <a:r>
              <a:rPr lang="ko-KR" altLang="en-US" sz="1400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산업통상자원부</a:t>
            </a:r>
            <a:r>
              <a:rPr lang="en-US" altLang="ko-KR" sz="1400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]</a:t>
            </a:r>
            <a:endParaRPr lang="ko-KR" altLang="en-US" sz="1400" dirty="0">
              <a:ln>
                <a:solidFill>
                  <a:srgbClr val="525252">
                    <a:alpha val="30000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도출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초안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9" y="1423668"/>
            <a:ext cx="2809373" cy="3177998"/>
          </a:xfrm>
          <a:prstGeom prst="rect">
            <a:avLst/>
          </a:prstGeom>
        </p:spPr>
      </p:pic>
      <p:sp>
        <p:nvSpPr>
          <p:cNvPr id="48" name="TextBox 220"/>
          <p:cNvSpPr txBox="1"/>
          <p:nvPr/>
        </p:nvSpPr>
        <p:spPr>
          <a:xfrm>
            <a:off x="292847" y="4863788"/>
            <a:ext cx="3706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3040 </a:t>
            </a:r>
            <a:r>
              <a:rPr lang="ko-KR" altLang="en-US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여성</a:t>
            </a:r>
            <a:endParaRPr lang="en-US" altLang="ko-KR" sz="44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중심의 인력</a:t>
            </a:r>
            <a:endParaRPr lang="en-US" altLang="ko-KR" sz="40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039" y="1814630"/>
            <a:ext cx="2635185" cy="2635185"/>
          </a:xfrm>
          <a:prstGeom prst="rect">
            <a:avLst/>
          </a:prstGeom>
        </p:spPr>
      </p:pic>
      <p:sp>
        <p:nvSpPr>
          <p:cNvPr id="50" name="TextBox 220"/>
          <p:cNvSpPr txBox="1"/>
          <p:nvPr/>
        </p:nvSpPr>
        <p:spPr>
          <a:xfrm>
            <a:off x="4270281" y="4909955"/>
            <a:ext cx="3780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적재 위치에 따라 </a:t>
            </a:r>
            <a:endParaRPr lang="en-US" altLang="ko-KR" sz="36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</a:t>
            </a:r>
            <a:r>
              <a:rPr lang="ko-KR" altLang="en-US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작업편의성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885" y="1402253"/>
            <a:ext cx="3543726" cy="3701225"/>
          </a:xfrm>
          <a:prstGeom prst="rect">
            <a:avLst/>
          </a:prstGeom>
        </p:spPr>
      </p:pic>
      <p:sp>
        <p:nvSpPr>
          <p:cNvPr id="52" name="TextBox 220"/>
          <p:cNvSpPr txBox="1"/>
          <p:nvPr/>
        </p:nvSpPr>
        <p:spPr>
          <a:xfrm>
            <a:off x="8053095" y="4956121"/>
            <a:ext cx="37806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4800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주문유사도</a:t>
            </a:r>
            <a:r>
              <a:rPr lang="ko-KR" altLang="en-US" sz="3000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</a:t>
            </a:r>
            <a:endParaRPr lang="en-US" altLang="ko-KR" sz="30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3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 적재 위치 고려</a:t>
            </a:r>
            <a:endParaRPr lang="en-US" altLang="ko-KR" sz="30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058375" y="1938926"/>
            <a:ext cx="1669636" cy="1750172"/>
          </a:xfrm>
          <a:prstGeom prst="ellipse">
            <a:avLst/>
          </a:prstGeom>
          <a:solidFill>
            <a:srgbClr val="EA437E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289531" y="3077101"/>
            <a:ext cx="151019" cy="15554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45374" y="4057321"/>
            <a:ext cx="151019" cy="155541"/>
          </a:xfrm>
          <a:prstGeom prst="ellipse">
            <a:avLst/>
          </a:prstGeom>
          <a:solidFill>
            <a:srgbClr val="EA4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2845374" y="3087072"/>
            <a:ext cx="519666" cy="1105621"/>
          </a:xfrm>
          <a:prstGeom prst="line">
            <a:avLst/>
          </a:prstGeom>
          <a:ln>
            <a:solidFill>
              <a:srgbClr val="EA43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25"/>
          <p:cNvSpPr txBox="1">
            <a:spLocks noChangeArrowheads="1"/>
          </p:cNvSpPr>
          <p:nvPr/>
        </p:nvSpPr>
        <p:spPr bwMode="auto">
          <a:xfrm>
            <a:off x="2811356" y="2376230"/>
            <a:ext cx="2248248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 신장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160.2cm</a:t>
            </a:r>
          </a:p>
        </p:txBody>
      </p:sp>
    </p:spTree>
    <p:extLst>
      <p:ext uri="{BB962C8B-B14F-4D97-AF65-F5344CB8AC3E}">
        <p14:creationId xmlns:p14="http://schemas.microsoft.com/office/powerpoint/2010/main" val="340248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33" grpId="0" animBg="1"/>
      <p:bldP spid="35" grpId="0" animBg="1"/>
      <p:bldP spid="36" grpId="0" animBg="1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5001" y="2562446"/>
            <a:ext cx="4409302" cy="4409302"/>
          </a:xfrm>
          <a:prstGeom prst="rect">
            <a:avLst/>
          </a:prstGeom>
        </p:spPr>
      </p:pic>
      <p:sp>
        <p:nvSpPr>
          <p:cNvPr id="35" name="TextBox 220"/>
          <p:cNvSpPr txBox="1"/>
          <p:nvPr/>
        </p:nvSpPr>
        <p:spPr>
          <a:xfrm>
            <a:off x="871908" y="1402253"/>
            <a:ext cx="3780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 특징에 따른</a:t>
            </a:r>
            <a:endParaRPr lang="en-US" altLang="ko-KR" sz="36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고려대상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9306" y="2530547"/>
            <a:ext cx="4580807" cy="4450998"/>
            <a:chOff x="609306" y="2530547"/>
            <a:chExt cx="4580807" cy="445099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06" y="2530547"/>
              <a:ext cx="4580807" cy="4450998"/>
            </a:xfrm>
            <a:prstGeom prst="rect">
              <a:avLst/>
            </a:prstGeom>
          </p:spPr>
        </p:pic>
        <p:sp>
          <p:nvSpPr>
            <p:cNvPr id="37" name="TextBox 220"/>
            <p:cNvSpPr txBox="1"/>
            <p:nvPr/>
          </p:nvSpPr>
          <p:spPr>
            <a:xfrm>
              <a:off x="1019301" y="3039975"/>
              <a:ext cx="37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2400" b="1" dirty="0" err="1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차수별</a:t>
              </a:r>
              <a:r>
                <a:rPr lang="ko-KR" altLang="en-US" sz="2400" b="1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400" b="1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</a:t>
              </a:r>
              <a:r>
                <a:rPr lang="ko-KR" altLang="en-US" sz="2400" b="1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 이상</a:t>
              </a:r>
              <a:endParaRPr lang="en-US" altLang="ko-KR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1" name="TextBox 220"/>
            <p:cNvSpPr txBox="1"/>
            <p:nvPr/>
          </p:nvSpPr>
          <p:spPr>
            <a:xfrm>
              <a:off x="2154026" y="5739948"/>
              <a:ext cx="1511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2400" b="1" dirty="0" err="1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차수별</a:t>
              </a:r>
              <a:r>
                <a:rPr lang="ko-KR" altLang="en-US" sz="2400" b="1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en-US" altLang="ko-KR" sz="2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sz="2400" b="1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</a:t>
              </a:r>
              <a:r>
                <a:rPr lang="ko-KR" altLang="en-US" sz="2400" b="1" dirty="0" smtClean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 미만</a:t>
              </a:r>
              <a:endParaRPr lang="en-US" altLang="ko-KR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5922558" y="3636335"/>
            <a:ext cx="6258985" cy="28997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5934385" y="3794166"/>
            <a:ext cx="61445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고려사항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SKU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</a:t>
            </a:r>
            <a:r>
              <a:rPr lang="ko-KR" altLang="en-US" sz="2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주문수량이 많아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just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24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팔렛트가</a:t>
            </a:r>
            <a:r>
              <a:rPr lang="ko-KR" altLang="en-US" sz="24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효율적인 것은 제외</a:t>
            </a:r>
            <a:endParaRPr lang="en-US" altLang="ko-KR" dirty="0" smtClean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just">
              <a:buAutoNum type="arabicPeriod" startAt="2"/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SKU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</a:t>
            </a:r>
            <a:r>
              <a:rPr lang="ko-KR" altLang="en-US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주문수량이 적은 것은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just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</a:t>
            </a:r>
            <a:r>
              <a:rPr lang="ko-KR" altLang="en-US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자체 처리</a:t>
            </a:r>
            <a:r>
              <a:rPr lang="en-US" altLang="ko-KR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소량 품목 칸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MINI MPS)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24149" y="3546925"/>
            <a:ext cx="6154834" cy="2914017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220"/>
          <p:cNvSpPr txBox="1"/>
          <p:nvPr/>
        </p:nvSpPr>
        <p:spPr>
          <a:xfrm>
            <a:off x="4307291" y="4469550"/>
            <a:ext cx="1481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== &gt; 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5140800" y="1090839"/>
            <a:ext cx="6739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4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효율적 </a:t>
            </a:r>
            <a:r>
              <a:rPr lang="en-US" altLang="ko-KR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 알고리즘과 </a:t>
            </a:r>
            <a:r>
              <a:rPr lang="ko-KR" altLang="en-US" sz="4000" dirty="0" smtClean="0">
                <a:solidFill>
                  <a:srgbClr val="E330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패널 개발</a:t>
            </a:r>
            <a:endParaRPr lang="ko-KR" altLang="en-US" sz="4000" dirty="0">
              <a:solidFill>
                <a:srgbClr val="E3304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7912860" y="1066598"/>
            <a:ext cx="412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아이디어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1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922558" y="3636335"/>
            <a:ext cx="6258985" cy="28997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5867067" y="3786013"/>
            <a:ext cx="6144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3040 </a:t>
            </a:r>
            <a:r>
              <a:rPr lang="ko-KR" altLang="en-US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여성인력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점을 고려하여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just"/>
            <a:r>
              <a:rPr lang="en-US" altLang="ko-KR" sz="4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40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z="2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있는 위치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ko-KR" altLang="en-US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주문수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따른 적재 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24149" y="3546925"/>
            <a:ext cx="6154834" cy="2914017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220"/>
          <p:cNvSpPr txBox="1"/>
          <p:nvPr/>
        </p:nvSpPr>
        <p:spPr>
          <a:xfrm>
            <a:off x="4593294" y="4493900"/>
            <a:ext cx="1481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= &gt; 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5140800" y="1090839"/>
            <a:ext cx="6739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4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효율적 </a:t>
            </a:r>
            <a:r>
              <a:rPr lang="en-US" altLang="ko-KR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</a:t>
            </a:r>
            <a:r>
              <a:rPr lang="ko-KR" altLang="en-US" sz="40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 알고리즘과 </a:t>
            </a:r>
            <a:r>
              <a:rPr lang="ko-KR" altLang="en-US" sz="4000" dirty="0" smtClean="0">
                <a:solidFill>
                  <a:srgbClr val="E330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패널 개발</a:t>
            </a:r>
            <a:endParaRPr lang="ko-KR" altLang="en-US" sz="4000" dirty="0">
              <a:solidFill>
                <a:srgbClr val="E3304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7912860" y="1066598"/>
            <a:ext cx="412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아이디어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4" y="2722182"/>
            <a:ext cx="4295534" cy="4295534"/>
          </a:xfrm>
          <a:prstGeom prst="rect">
            <a:avLst/>
          </a:prstGeom>
          <a:solidFill>
            <a:schemeClr val="bg1">
              <a:alpha val="69000"/>
            </a:schemeClr>
          </a:solidFill>
        </p:spPr>
      </p:pic>
      <p:sp>
        <p:nvSpPr>
          <p:cNvPr id="43" name="TextBox 220"/>
          <p:cNvSpPr txBox="1"/>
          <p:nvPr/>
        </p:nvSpPr>
        <p:spPr>
          <a:xfrm>
            <a:off x="788379" y="1830884"/>
            <a:ext cx="3780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3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적재 위치에 따른</a:t>
            </a:r>
            <a:endParaRPr lang="en-US" altLang="ko-KR" sz="36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고려사항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220"/>
          <p:cNvSpPr txBox="1"/>
          <p:nvPr/>
        </p:nvSpPr>
        <p:spPr>
          <a:xfrm>
            <a:off x="3738912" y="4038952"/>
            <a:ext cx="1043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en-US" altLang="ko-KR" sz="48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220"/>
          <p:cNvSpPr txBox="1"/>
          <p:nvPr/>
        </p:nvSpPr>
        <p:spPr>
          <a:xfrm>
            <a:off x="3749148" y="3282758"/>
            <a:ext cx="1043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</p:txBody>
      </p:sp>
      <p:sp>
        <p:nvSpPr>
          <p:cNvPr id="57" name="TextBox 220"/>
          <p:cNvSpPr txBox="1"/>
          <p:nvPr/>
        </p:nvSpPr>
        <p:spPr>
          <a:xfrm>
            <a:off x="3738912" y="4789521"/>
            <a:ext cx="1043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</p:txBody>
      </p:sp>
      <p:sp>
        <p:nvSpPr>
          <p:cNvPr id="58" name="TextBox 220"/>
          <p:cNvSpPr txBox="1"/>
          <p:nvPr/>
        </p:nvSpPr>
        <p:spPr>
          <a:xfrm>
            <a:off x="3729588" y="5503021"/>
            <a:ext cx="1043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43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5217381" y="2642428"/>
            <a:ext cx="6531596" cy="226280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5354513" y="3133400"/>
            <a:ext cx="60578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하나의 거래나 사건에 포함되어 있는 항목들 간에 연관성을 파악하는 것으로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핸드백을 구입하는 젊은 여성은 신발도 함께 구입한다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같은 내용으로서 연관성분석이라고도 한다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71982" y="2545316"/>
            <a:ext cx="6422909" cy="2283016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7207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 기법</a:t>
            </a:r>
            <a:r>
              <a:rPr lang="en-US" altLang="ko-KR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1 .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연관규칙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5253201" y="2633934"/>
            <a:ext cx="485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연관규칙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분석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 descr="Online shop premiu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32" y="2348293"/>
            <a:ext cx="2616587" cy="2616588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852253" y="5336663"/>
            <a:ext cx="11127284" cy="13749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2606891" y="5539828"/>
            <a:ext cx="964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06854" y="5239550"/>
            <a:ext cx="10942123" cy="1387275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741489" y="5640488"/>
            <a:ext cx="220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평가척도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ko-KR" altLang="en-US" sz="40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2606459" y="5548466"/>
            <a:ext cx="26925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지지도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5443438" y="5515080"/>
            <a:ext cx="26925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신뢰도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8543938" y="5515079"/>
            <a:ext cx="26925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향상도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3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7207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분석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29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상온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차수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37C2B8B0-FDA3-4461-80FA-A38A2B2C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47" y="2187373"/>
            <a:ext cx="4248149" cy="315150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11719ADC-9006-4B7B-A035-1B14A4D80E3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39957" y="2187373"/>
            <a:ext cx="7332980" cy="2150428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4739956" y="4653280"/>
            <a:ext cx="7399002" cy="220472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3103059" y="5780004"/>
            <a:ext cx="9061894" cy="30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739957" y="4582159"/>
            <a:ext cx="7168441" cy="2191009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4730903" y="4673411"/>
            <a:ext cx="6668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장바구니 분석 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(by 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 </a:t>
            </a:r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0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4816573" y="5486479"/>
            <a:ext cx="2530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지지도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7155107" y="5478460"/>
            <a:ext cx="2530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신뢰도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9493640" y="5478461"/>
            <a:ext cx="2530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향상도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9603103" y="2174123"/>
            <a:ext cx="2469833" cy="216367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531600" y="2174123"/>
            <a:ext cx="541336" cy="2163678"/>
          </a:xfrm>
          <a:prstGeom prst="rect">
            <a:avLst/>
          </a:prstGeom>
          <a:noFill/>
          <a:ln w="28575">
            <a:solidFill>
              <a:srgbClr val="D51E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27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7207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분석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값 확인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F70696E0-38FF-4D89-A304-A0BEDD8FA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055268"/>
              </p:ext>
            </p:extLst>
          </p:nvPr>
        </p:nvGraphicFramePr>
        <p:xfrm>
          <a:off x="6292543" y="2082075"/>
          <a:ext cx="579397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975">
                  <a:extLst>
                    <a:ext uri="{9D8B030D-6E8A-4147-A177-3AD203B41FA5}">
                      <a16:colId xmlns="" xmlns:a16="http://schemas.microsoft.com/office/drawing/2014/main" val="2237584544"/>
                    </a:ext>
                  </a:extLst>
                </a:gridCol>
                <a:gridCol w="1597998">
                  <a:extLst>
                    <a:ext uri="{9D8B030D-6E8A-4147-A177-3AD203B41FA5}">
                      <a16:colId xmlns="" xmlns:a16="http://schemas.microsoft.com/office/drawing/2014/main" val="2554701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SKU_NM(</a:t>
                      </a:r>
                      <a:r>
                        <a:rPr lang="ko-KR" altLang="en-US" dirty="0"/>
                        <a:t>유사도 높은 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LOC_CD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6757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햇반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컵반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사골곰탕국밥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166G/</a:t>
                      </a:r>
                      <a:r>
                        <a:rPr lang="ko-KR" altLang="en-US" dirty="0"/>
                        <a:t>상온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R2-102-1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2026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햇반컵반</a:t>
                      </a:r>
                      <a:r>
                        <a:rPr lang="ko-KR" altLang="en-US" dirty="0"/>
                        <a:t> 미역국밥 </a:t>
                      </a:r>
                      <a:r>
                        <a:rPr lang="en-US" altLang="ko-KR" dirty="0"/>
                        <a:t>167G/</a:t>
                      </a:r>
                      <a:r>
                        <a:rPr lang="ko-KR" altLang="en-US" dirty="0"/>
                        <a:t>상온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R2-115-1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5882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햇반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컵반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순두부찌개국밥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173G/</a:t>
                      </a:r>
                      <a:r>
                        <a:rPr lang="ko-KR" altLang="en-US" dirty="0"/>
                        <a:t>상온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R2-086-1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07755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햇반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컵반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황태국밥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170G/</a:t>
                      </a:r>
                      <a:r>
                        <a:rPr lang="ko-KR" altLang="en-US" dirty="0"/>
                        <a:t>상온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R2-117-1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202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골뱅이재발견기획무침용맛골뱅이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L2-027-3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516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계절어보출시기념바로먹는직화골뱅이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L2-033-3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541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더 </a:t>
                      </a:r>
                      <a:r>
                        <a:rPr lang="ko-KR" altLang="en-US" dirty="0" err="1"/>
                        <a:t>건강한캔햄</a:t>
                      </a:r>
                      <a:r>
                        <a:rPr lang="en-US" altLang="ko-KR" dirty="0"/>
                        <a:t>200G/</a:t>
                      </a:r>
                      <a:r>
                        <a:rPr lang="ko-KR" altLang="en-US" dirty="0"/>
                        <a:t>상온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L2-016-3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8942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스팸클래식 </a:t>
                      </a:r>
                      <a:r>
                        <a:rPr lang="en-US" altLang="ko-KR" dirty="0"/>
                        <a:t>340G*3 </a:t>
                      </a:r>
                      <a:r>
                        <a:rPr lang="ko-KR" altLang="en-US" dirty="0"/>
                        <a:t>캠핑기획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상온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L2-032-3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83864267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="" xmlns:a16="http://schemas.microsoft.com/office/drawing/2014/main" id="{704F72C3-1DBF-4A5F-AD0F-C12BD96F3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245113"/>
              </p:ext>
            </p:extLst>
          </p:nvPr>
        </p:nvGraphicFramePr>
        <p:xfrm>
          <a:off x="246347" y="2073624"/>
          <a:ext cx="579397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975">
                  <a:extLst>
                    <a:ext uri="{9D8B030D-6E8A-4147-A177-3AD203B41FA5}">
                      <a16:colId xmlns="" xmlns:a16="http://schemas.microsoft.com/office/drawing/2014/main" val="2237584544"/>
                    </a:ext>
                  </a:extLst>
                </a:gridCol>
                <a:gridCol w="1597998">
                  <a:extLst>
                    <a:ext uri="{9D8B030D-6E8A-4147-A177-3AD203B41FA5}">
                      <a16:colId xmlns="" xmlns:a16="http://schemas.microsoft.com/office/drawing/2014/main" val="2554701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SKU_NM(</a:t>
                      </a:r>
                      <a:r>
                        <a:rPr lang="ko-KR" altLang="en-US" dirty="0"/>
                        <a:t>품목별 주문량 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LOC_CD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6757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비비고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육개장 </a:t>
                      </a:r>
                      <a:r>
                        <a:rPr lang="en-US" altLang="ko-KR" dirty="0"/>
                        <a:t>500G (NS)/</a:t>
                      </a:r>
                      <a:r>
                        <a:rPr lang="ko-KR" altLang="en-US" dirty="0"/>
                        <a:t>상온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L2-016-2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2026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비비고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사골곰탕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500G (NS)/</a:t>
                      </a:r>
                      <a:r>
                        <a:rPr lang="ko-KR" altLang="en-US" dirty="0"/>
                        <a:t>상온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L2-038-2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5882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스팸마일드</a:t>
                      </a:r>
                      <a:r>
                        <a:rPr lang="en-US" altLang="ko-KR" dirty="0"/>
                        <a:t>200G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L2-024-3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07755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스팸클래식</a:t>
                      </a:r>
                      <a:r>
                        <a:rPr lang="en-US" altLang="ko-KR" dirty="0"/>
                        <a:t>200G/</a:t>
                      </a:r>
                      <a:r>
                        <a:rPr lang="ko-KR" altLang="en-US" dirty="0"/>
                        <a:t>상온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L2-041-3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202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비비고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미역국 </a:t>
                      </a:r>
                      <a:r>
                        <a:rPr lang="en-US" altLang="ko-KR" dirty="0"/>
                        <a:t>500G/</a:t>
                      </a:r>
                      <a:r>
                        <a:rPr lang="ko-KR" altLang="en-US" dirty="0"/>
                        <a:t>상온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L2-051-3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516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비비고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부대찌개 </a:t>
                      </a:r>
                      <a:r>
                        <a:rPr lang="en-US" altLang="ko-KR" dirty="0"/>
                        <a:t>460G/</a:t>
                      </a:r>
                      <a:r>
                        <a:rPr lang="ko-KR" altLang="en-US" dirty="0"/>
                        <a:t>상온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L2-033-2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541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팻다운톡자몽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(2.7G*10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포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)_B12/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상온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R2-098-2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8942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햇반컵반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미역국밥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167G/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상온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R2-115-1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83864267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284980" y="5618480"/>
            <a:ext cx="11535985" cy="89967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84982" y="5547359"/>
            <a:ext cx="11535983" cy="894081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871908" y="5679352"/>
            <a:ext cx="10731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 smtClean="0">
                <a:solidFill>
                  <a:srgbClr val="EE922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600" b="1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통한 </a:t>
            </a:r>
            <a:r>
              <a:rPr lang="ko-KR" altLang="en-US" sz="3600" b="1" spc="-15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임의 배치</a:t>
            </a:r>
            <a:r>
              <a:rPr lang="ko-KR" altLang="en-US" sz="3600" b="1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확인</a:t>
            </a:r>
            <a:endParaRPr lang="ko-KR" altLang="en-US" sz="3600" b="1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275928" y="2458155"/>
            <a:ext cx="5779432" cy="315526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6321128" y="4694650"/>
            <a:ext cx="5779432" cy="315526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321128" y="3924769"/>
            <a:ext cx="5751808" cy="759642"/>
          </a:xfrm>
          <a:prstGeom prst="rect">
            <a:avLst/>
          </a:prstGeom>
          <a:noFill/>
          <a:ln w="28575">
            <a:solidFill>
              <a:srgbClr val="D51E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7207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분석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29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상온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차수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17478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37C2B8B0-FDA3-4461-80FA-A38A2B2C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47" y="2187373"/>
            <a:ext cx="4248149" cy="315150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11719ADC-9006-4B7B-A035-1B14A4D80E3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39957" y="2187373"/>
            <a:ext cx="7332980" cy="2150428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4739956" y="4653280"/>
            <a:ext cx="7399002" cy="220472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3103059" y="5780004"/>
            <a:ext cx="9061894" cy="30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739957" y="4582159"/>
            <a:ext cx="7168441" cy="2191009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4730903" y="4673411"/>
            <a:ext cx="6668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장바구니 분석 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(by 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 </a:t>
            </a:r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0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4816573" y="5486479"/>
            <a:ext cx="2530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지지도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7155107" y="5478460"/>
            <a:ext cx="2530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신뢰도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9493640" y="5478461"/>
            <a:ext cx="2530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향상도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9603103" y="2174123"/>
            <a:ext cx="2469833" cy="216367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03102" y="2174123"/>
            <a:ext cx="678818" cy="2163678"/>
          </a:xfrm>
          <a:prstGeom prst="rect">
            <a:avLst/>
          </a:prstGeom>
          <a:noFill/>
          <a:ln w="28575">
            <a:solidFill>
              <a:srgbClr val="D51E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575541" y="1191202"/>
            <a:ext cx="2248248" cy="1194928"/>
            <a:chOff x="1844509" y="4716859"/>
            <a:chExt cx="2248248" cy="1194928"/>
          </a:xfrm>
        </p:grpSpPr>
        <p:sp>
          <p:nvSpPr>
            <p:cNvPr id="53" name="타원 52"/>
            <p:cNvSpPr/>
            <p:nvPr/>
          </p:nvSpPr>
          <p:spPr>
            <a:xfrm>
              <a:off x="2404894" y="4716859"/>
              <a:ext cx="1133907" cy="1194928"/>
            </a:xfrm>
            <a:prstGeom prst="ellipse">
              <a:avLst/>
            </a:prstGeom>
            <a:solidFill>
              <a:srgbClr val="EA437E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8" name="TextBox 25"/>
            <p:cNvSpPr txBox="1">
              <a:spLocks noChangeArrowheads="1"/>
            </p:cNvSpPr>
            <p:nvPr/>
          </p:nvSpPr>
          <p:spPr bwMode="auto">
            <a:xfrm>
              <a:off x="1844509" y="5286429"/>
              <a:ext cx="2248248" cy="40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1" tIns="45715" rIns="91431" bIns="45715">
              <a:spAutoFit/>
            </a:bodyPr>
            <a:lstStyle>
              <a:defPPr>
                <a:defRPr lang="ko-KR"/>
              </a:defPPr>
              <a:lvl1pPr marL="0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altLang="ko-KR" sz="7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346611" y="1183772"/>
            <a:ext cx="2248248" cy="1194928"/>
            <a:chOff x="1844509" y="4716859"/>
            <a:chExt cx="2248248" cy="1194928"/>
          </a:xfrm>
        </p:grpSpPr>
        <p:sp>
          <p:nvSpPr>
            <p:cNvPr id="72" name="타원 71"/>
            <p:cNvSpPr/>
            <p:nvPr/>
          </p:nvSpPr>
          <p:spPr>
            <a:xfrm>
              <a:off x="2404894" y="4716859"/>
              <a:ext cx="1133907" cy="1194928"/>
            </a:xfrm>
            <a:prstGeom prst="ellipse">
              <a:avLst/>
            </a:prstGeom>
            <a:solidFill>
              <a:srgbClr val="EA437E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3" name="TextBox 25"/>
            <p:cNvSpPr txBox="1">
              <a:spLocks noChangeArrowheads="1"/>
            </p:cNvSpPr>
            <p:nvPr/>
          </p:nvSpPr>
          <p:spPr bwMode="auto">
            <a:xfrm>
              <a:off x="1844509" y="5286429"/>
              <a:ext cx="2248248" cy="40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1" tIns="45715" rIns="91431" bIns="45715">
              <a:spAutoFit/>
            </a:bodyPr>
            <a:lstStyle>
              <a:defPPr>
                <a:defRPr lang="ko-KR"/>
              </a:defPPr>
              <a:lvl1pPr marL="0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altLang="ko-KR" sz="7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B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5377143" y="5063142"/>
            <a:ext cx="5460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150" dirty="0" smtClean="0">
                <a:solidFill>
                  <a:srgbClr val="EE922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배치</a:t>
            </a:r>
            <a:r>
              <a:rPr lang="ko-KR" altLang="en-US" sz="3600" b="1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따른 </a:t>
            </a:r>
            <a:endParaRPr lang="en-US" altLang="ko-KR" sz="3600" b="1" spc="-15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600" b="1" spc="-15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b="1" spc="-15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</a:t>
            </a:r>
            <a:r>
              <a:rPr lang="ko-KR" altLang="en-US" sz="4400" b="1" spc="-15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생산성 향상</a:t>
            </a:r>
            <a:r>
              <a:rPr lang="ko-KR" altLang="en-US" sz="3600" b="1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4400" b="1" spc="-150" dirty="0" smtClean="0">
                <a:solidFill>
                  <a:srgbClr val="D51E2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미미</a:t>
            </a:r>
            <a:endParaRPr lang="ko-KR" altLang="en-US" sz="4400" b="1" spc="-150" dirty="0">
              <a:solidFill>
                <a:srgbClr val="D51E2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2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  <p:bldP spid="4" grpId="0" animBg="1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5361534" y="5464503"/>
            <a:ext cx="716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Picking Planning Algorithm|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4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07028" y="1687559"/>
            <a:ext cx="5152388" cy="34229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43713" y="1737119"/>
            <a:ext cx="5325235" cy="3373362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803485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75741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107981" y="877070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재도출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53518" y="1155315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97" y="1676923"/>
            <a:ext cx="1905128" cy="21551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57" y="2137065"/>
            <a:ext cx="1209860" cy="1209860"/>
          </a:xfrm>
          <a:prstGeom prst="rect">
            <a:avLst/>
          </a:prstGeom>
        </p:spPr>
      </p:pic>
      <p:sp>
        <p:nvSpPr>
          <p:cNvPr id="50" name="TextBox 220"/>
          <p:cNvSpPr txBox="1"/>
          <p:nvPr/>
        </p:nvSpPr>
        <p:spPr>
          <a:xfrm>
            <a:off x="101580" y="4289992"/>
            <a:ext cx="5325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작업자</a:t>
            </a:r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작업환경</a:t>
            </a:r>
            <a:endParaRPr lang="en-US" altLang="ko-KR" sz="4000" b="1" dirty="0">
              <a:ln>
                <a:solidFill>
                  <a:srgbClr val="525252">
                    <a:alpha val="3000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220"/>
          <p:cNvSpPr txBox="1"/>
          <p:nvPr/>
        </p:nvSpPr>
        <p:spPr>
          <a:xfrm>
            <a:off x="1046916" y="3580040"/>
            <a:ext cx="14419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2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3040 </a:t>
            </a:r>
            <a:r>
              <a:rPr lang="ko-KR" altLang="en-US" sz="2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여성</a:t>
            </a:r>
            <a:endParaRPr lang="en-US" altLang="ko-KR" sz="20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중심의 인력</a:t>
            </a:r>
            <a:endParaRPr lang="en-US" altLang="ko-KR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220"/>
          <p:cNvSpPr txBox="1"/>
          <p:nvPr/>
        </p:nvSpPr>
        <p:spPr>
          <a:xfrm>
            <a:off x="2542437" y="3582134"/>
            <a:ext cx="2077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적재 위치에 따라 </a:t>
            </a:r>
            <a:endParaRPr lang="en-US" altLang="ko-KR" sz="16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1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</a:t>
            </a:r>
            <a:r>
              <a:rPr lang="ko-KR" altLang="en-US" sz="2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작업편의성</a:t>
            </a:r>
            <a:endParaRPr lang="en-US" altLang="ko-KR" sz="24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453216" y="1698195"/>
            <a:ext cx="5152388" cy="34229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432403" y="1737595"/>
            <a:ext cx="5325235" cy="3373362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220"/>
          <p:cNvSpPr txBox="1"/>
          <p:nvPr/>
        </p:nvSpPr>
        <p:spPr>
          <a:xfrm>
            <a:off x="6508420" y="4289992"/>
            <a:ext cx="5325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 데이터 기반</a:t>
            </a:r>
            <a:endParaRPr lang="en-US" altLang="ko-KR" sz="4000" b="1" dirty="0">
              <a:ln>
                <a:solidFill>
                  <a:srgbClr val="525252">
                    <a:alpha val="3000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220"/>
          <p:cNvSpPr txBox="1"/>
          <p:nvPr/>
        </p:nvSpPr>
        <p:spPr>
          <a:xfrm>
            <a:off x="6541935" y="3709092"/>
            <a:ext cx="1643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수량</a:t>
            </a:r>
            <a:endParaRPr lang="en-US" altLang="ko-KR" sz="28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AutoShape 2" descr="Ad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6" descr="Add fre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45" y="3001484"/>
            <a:ext cx="888858" cy="7950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618" y="2276056"/>
            <a:ext cx="1372624" cy="1334877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0623" y="2009234"/>
            <a:ext cx="1257300" cy="169545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85" name="TextBox 220"/>
          <p:cNvSpPr txBox="1"/>
          <p:nvPr/>
        </p:nvSpPr>
        <p:spPr>
          <a:xfrm>
            <a:off x="8227404" y="3762364"/>
            <a:ext cx="190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주문 빈도수</a:t>
            </a:r>
            <a:endParaRPr lang="en-US" altLang="ko-KR" sz="28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8015" y="2061963"/>
            <a:ext cx="1445789" cy="167748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6" name="TextBox 220"/>
          <p:cNvSpPr txBox="1"/>
          <p:nvPr/>
        </p:nvSpPr>
        <p:spPr>
          <a:xfrm>
            <a:off x="9953779" y="3739449"/>
            <a:ext cx="190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상품무게</a:t>
            </a:r>
            <a:endParaRPr lang="en-US" altLang="ko-KR" sz="28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7253" y="5370981"/>
            <a:ext cx="11438205" cy="13749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2412812" y="5574146"/>
            <a:ext cx="964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07028" y="5273868"/>
            <a:ext cx="11450609" cy="1387275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4011593" y="5420258"/>
            <a:ext cx="5667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spc="-150" dirty="0" smtClean="0">
                <a:solidFill>
                  <a:srgbClr val="D51E2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</a:t>
            </a:r>
            <a:r>
              <a:rPr lang="en-US" altLang="ko-KR" sz="6600" b="1" spc="-150" dirty="0" smtClean="0">
                <a:solidFill>
                  <a:srgbClr val="D51E2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PLANNING</a:t>
            </a:r>
            <a:endParaRPr lang="ko-KR" altLang="en-US" sz="7200" b="1" spc="-150" dirty="0">
              <a:solidFill>
                <a:srgbClr val="D51E2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942765" y="5620313"/>
            <a:ext cx="32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아이디어 </a:t>
            </a:r>
            <a:r>
              <a:rPr lang="en-US" altLang="ko-KR" sz="4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40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01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-1" y="2779535"/>
            <a:ext cx="4206241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r>
                <a:rPr lang="en-US" altLang="ko-KR" sz="3200" dirty="0" smtClean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프로젝트 실행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4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155576" y="2011102"/>
            <a:ext cx="11690984" cy="468433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2004" y="2080891"/>
            <a:ext cx="11875327" cy="4492629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1" y="832642"/>
            <a:ext cx="5705139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배치 </a:t>
            </a:r>
            <a:r>
              <a:rPr lang="en-US" altLang="ko-KR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PLANNING</a:t>
            </a:r>
            <a:endParaRPr lang="ko-KR" altLang="en-US" sz="3200" dirty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84002" y="1405894"/>
            <a:ext cx="6296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샘플링</a:t>
            </a:r>
            <a:endParaRPr lang="ko-KR" altLang="en-US" sz="3200" b="1" spc="-15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7" name="차트 56">
            <a:extLst>
              <a:ext uri="{FF2B5EF4-FFF2-40B4-BE49-F238E27FC236}">
                <a16:creationId xmlns="" xmlns:a16="http://schemas.microsoft.com/office/drawing/2014/main" id="{21337AC2-63A3-44FB-AA47-D6DB8B155C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2707458"/>
              </p:ext>
            </p:extLst>
          </p:nvPr>
        </p:nvGraphicFramePr>
        <p:xfrm>
          <a:off x="307974" y="2489567"/>
          <a:ext cx="11420650" cy="3741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7704A5E2-7A41-4A40-AE61-82961F266AC5}"/>
              </a:ext>
            </a:extLst>
          </p:cNvPr>
          <p:cNvSpPr/>
          <p:nvPr/>
        </p:nvSpPr>
        <p:spPr>
          <a:xfrm>
            <a:off x="1003474" y="4726305"/>
            <a:ext cx="276225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62D384E9-C7A2-408C-8F17-90C5E2F6E335}"/>
              </a:ext>
            </a:extLst>
          </p:cNvPr>
          <p:cNvSpPr/>
          <p:nvPr/>
        </p:nvSpPr>
        <p:spPr>
          <a:xfrm>
            <a:off x="3156124" y="4726305"/>
            <a:ext cx="276225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CB3F3FB4-84CB-4F22-A22B-3F4E88AE5818}"/>
              </a:ext>
            </a:extLst>
          </p:cNvPr>
          <p:cNvSpPr/>
          <p:nvPr/>
        </p:nvSpPr>
        <p:spPr>
          <a:xfrm>
            <a:off x="5170661" y="4726305"/>
            <a:ext cx="276225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C1933514-98D3-48B1-A162-756072B78FD5}"/>
              </a:ext>
            </a:extLst>
          </p:cNvPr>
          <p:cNvSpPr/>
          <p:nvPr/>
        </p:nvSpPr>
        <p:spPr>
          <a:xfrm>
            <a:off x="6213650" y="4726305"/>
            <a:ext cx="371246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84AFA43C-179B-4C7A-BE14-75CFB943F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52482" y="3173729"/>
            <a:ext cx="319689" cy="302739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EEB2A24C-4B84-4E9D-944F-1DFC2B1C0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55141" y="3282568"/>
            <a:ext cx="319689" cy="30273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="" xmlns:a16="http://schemas.microsoft.com/office/drawing/2014/main" id="{CD5A59BB-C90D-4575-B768-E7B71F371C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97779" y="2850670"/>
            <a:ext cx="319689" cy="30273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7DDFB8D7-08AE-4598-AB45-17CDA9076A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3492" y="3262247"/>
            <a:ext cx="319689" cy="302739"/>
          </a:xfrm>
          <a:prstGeom prst="rect">
            <a:avLst/>
          </a:prstGeom>
        </p:spPr>
      </p:pic>
      <p:sp>
        <p:nvSpPr>
          <p:cNvPr id="81" name="타원 80"/>
          <p:cNvSpPr/>
          <p:nvPr/>
        </p:nvSpPr>
        <p:spPr>
          <a:xfrm>
            <a:off x="8698026" y="702715"/>
            <a:ext cx="1733217" cy="1750172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9408160" y="1890455"/>
            <a:ext cx="151019" cy="15554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9001565" y="2983340"/>
            <a:ext cx="151019" cy="155541"/>
          </a:xfrm>
          <a:prstGeom prst="ellipse">
            <a:avLst/>
          </a:prstGeom>
          <a:solidFill>
            <a:srgbClr val="EA4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 flipV="1">
            <a:off x="9099182" y="1953814"/>
            <a:ext cx="371550" cy="1185067"/>
          </a:xfrm>
          <a:prstGeom prst="line">
            <a:avLst/>
          </a:prstGeom>
          <a:ln>
            <a:solidFill>
              <a:srgbClr val="EA43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25"/>
          <p:cNvSpPr txBox="1">
            <a:spLocks noChangeArrowheads="1"/>
          </p:cNvSpPr>
          <p:nvPr/>
        </p:nvSpPr>
        <p:spPr bwMode="auto">
          <a:xfrm>
            <a:off x="8408721" y="1202093"/>
            <a:ext cx="2248248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데이터</a:t>
            </a:r>
            <a:endParaRPr lang="en-US" altLang="ko-KR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샘플링</a:t>
            </a:r>
            <a:endParaRPr lang="en-US" altLang="ko-KR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3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155576" y="2011102"/>
            <a:ext cx="11690984" cy="468433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2004" y="2080891"/>
            <a:ext cx="11875327" cy="4492629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1" y="832642"/>
            <a:ext cx="5705139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배치 </a:t>
            </a:r>
            <a:r>
              <a:rPr lang="en-US" altLang="ko-KR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PLANNING</a:t>
            </a:r>
            <a:endParaRPr lang="ko-KR" altLang="en-US" sz="3200" dirty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84002" y="1405894"/>
            <a:ext cx="6296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샘플링</a:t>
            </a:r>
            <a:endParaRPr lang="ko-KR" altLang="en-US" sz="3200" b="1" spc="-15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7435437" y="1919521"/>
            <a:ext cx="151019" cy="15554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="" xmlns:a16="http://schemas.microsoft.com/office/drawing/2014/main" id="{4B71F001-A8A9-4E80-AE83-366175451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73932"/>
              </p:ext>
            </p:extLst>
          </p:nvPr>
        </p:nvGraphicFramePr>
        <p:xfrm>
          <a:off x="656518" y="2442168"/>
          <a:ext cx="10946202" cy="3755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5429">
                  <a:extLst>
                    <a:ext uri="{9D8B030D-6E8A-4147-A177-3AD203B41FA5}">
                      <a16:colId xmlns="" xmlns:a16="http://schemas.microsoft.com/office/drawing/2014/main" val="340238080"/>
                    </a:ext>
                  </a:extLst>
                </a:gridCol>
                <a:gridCol w="2211953">
                  <a:extLst>
                    <a:ext uri="{9D8B030D-6E8A-4147-A177-3AD203B41FA5}">
                      <a16:colId xmlns="" xmlns:a16="http://schemas.microsoft.com/office/drawing/2014/main" val="2841352107"/>
                    </a:ext>
                  </a:extLst>
                </a:gridCol>
                <a:gridCol w="2212940">
                  <a:extLst>
                    <a:ext uri="{9D8B030D-6E8A-4147-A177-3AD203B41FA5}">
                      <a16:colId xmlns="" xmlns:a16="http://schemas.microsoft.com/office/drawing/2014/main" val="1402135578"/>
                    </a:ext>
                  </a:extLst>
                </a:gridCol>
                <a:gridCol w="2212940">
                  <a:extLst>
                    <a:ext uri="{9D8B030D-6E8A-4147-A177-3AD203B41FA5}">
                      <a16:colId xmlns="" xmlns:a16="http://schemas.microsoft.com/office/drawing/2014/main" val="934306316"/>
                    </a:ext>
                  </a:extLst>
                </a:gridCol>
                <a:gridCol w="2212940">
                  <a:extLst>
                    <a:ext uri="{9D8B030D-6E8A-4147-A177-3AD203B41FA5}">
                      <a16:colId xmlns="" xmlns:a16="http://schemas.microsoft.com/office/drawing/2014/main" val="1234711317"/>
                    </a:ext>
                  </a:extLst>
                </a:gridCol>
              </a:tblGrid>
              <a:tr h="3414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일자 및 차수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주문 상품 수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SKU </a:t>
                      </a:r>
                      <a:r>
                        <a:rPr lang="ko-KR" sz="1600" kern="100" dirty="0">
                          <a:effectLst/>
                        </a:rPr>
                        <a:t>수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사용된 </a:t>
                      </a: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CELL </a:t>
                      </a:r>
                      <a:r>
                        <a:rPr lang="ko-KR" alt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SKU </a:t>
                      </a:r>
                      <a:r>
                        <a:rPr lang="ko-KR" alt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 </a:t>
                      </a: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 CELL </a:t>
                      </a:r>
                      <a:r>
                        <a:rPr lang="ko-KR" alt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extLst>
                  <a:ext uri="{0D108BD9-81ED-4DB2-BD59-A6C34878D82A}">
                    <a16:rowId xmlns="" xmlns:a16="http://schemas.microsoft.com/office/drawing/2014/main" val="2243751691"/>
                  </a:ext>
                </a:extLst>
              </a:tr>
              <a:tr h="3414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r>
                        <a:rPr lang="ko-KR" sz="1600" kern="100">
                          <a:effectLst/>
                        </a:rPr>
                        <a:t>월</a:t>
                      </a:r>
                      <a:r>
                        <a:rPr lang="en-US" sz="1600" kern="100">
                          <a:effectLst/>
                        </a:rPr>
                        <a:t> 23</a:t>
                      </a:r>
                      <a:r>
                        <a:rPr lang="ko-KR" sz="1600" kern="100">
                          <a:effectLst/>
                        </a:rPr>
                        <a:t>일</a:t>
                      </a:r>
                      <a:r>
                        <a:rPr lang="en-US" sz="1600" kern="100">
                          <a:effectLst/>
                        </a:rPr>
                        <a:t> 6</a:t>
                      </a:r>
                      <a:r>
                        <a:rPr lang="ko-KR" sz="1600" kern="100">
                          <a:effectLst/>
                        </a:rPr>
                        <a:t>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4296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352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346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extLst>
                  <a:ext uri="{0D108BD9-81ED-4DB2-BD59-A6C34878D82A}">
                    <a16:rowId xmlns="" xmlns:a16="http://schemas.microsoft.com/office/drawing/2014/main" val="1303272661"/>
                  </a:ext>
                </a:extLst>
              </a:tr>
              <a:tr h="3414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r>
                        <a:rPr lang="ko-KR" sz="1600" kern="100">
                          <a:effectLst/>
                        </a:rPr>
                        <a:t>월 </a:t>
                      </a:r>
                      <a:r>
                        <a:rPr lang="en-US" sz="1600" kern="100">
                          <a:effectLst/>
                        </a:rPr>
                        <a:t>13</a:t>
                      </a:r>
                      <a:r>
                        <a:rPr lang="ko-KR" sz="1600" kern="100">
                          <a:effectLst/>
                        </a:rPr>
                        <a:t>일 </a:t>
                      </a:r>
                      <a:r>
                        <a:rPr lang="en-US" sz="1600" kern="100">
                          <a:effectLst/>
                        </a:rPr>
                        <a:t>6</a:t>
                      </a:r>
                      <a:r>
                        <a:rPr lang="ko-KR" sz="1600" kern="100">
                          <a:effectLst/>
                        </a:rPr>
                        <a:t>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3594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384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345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39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extLst>
                  <a:ext uri="{0D108BD9-81ED-4DB2-BD59-A6C34878D82A}">
                    <a16:rowId xmlns="" xmlns:a16="http://schemas.microsoft.com/office/drawing/2014/main" val="1499438223"/>
                  </a:ext>
                </a:extLst>
              </a:tr>
              <a:tr h="3414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r>
                        <a:rPr lang="ko-KR" sz="1600" kern="100">
                          <a:effectLst/>
                        </a:rPr>
                        <a:t>월 </a:t>
                      </a:r>
                      <a:r>
                        <a:rPr lang="en-US" sz="1600" kern="100">
                          <a:effectLst/>
                        </a:rPr>
                        <a:t>28</a:t>
                      </a:r>
                      <a:r>
                        <a:rPr lang="ko-KR" sz="1600" kern="100">
                          <a:effectLst/>
                        </a:rPr>
                        <a:t>일 </a:t>
                      </a:r>
                      <a:r>
                        <a:rPr lang="en-US" sz="1600" kern="100">
                          <a:effectLst/>
                        </a:rPr>
                        <a:t>5</a:t>
                      </a:r>
                      <a:r>
                        <a:rPr lang="ko-KR" sz="1600" kern="100">
                          <a:effectLst/>
                        </a:rPr>
                        <a:t>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3498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318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318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extLst>
                  <a:ext uri="{0D108BD9-81ED-4DB2-BD59-A6C34878D82A}">
                    <a16:rowId xmlns="" xmlns:a16="http://schemas.microsoft.com/office/drawing/2014/main" val="4171573295"/>
                  </a:ext>
                </a:extLst>
              </a:tr>
              <a:tr h="3414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r>
                        <a:rPr lang="ko-KR" sz="1600" kern="100">
                          <a:effectLst/>
                        </a:rPr>
                        <a:t>월 </a:t>
                      </a:r>
                      <a:r>
                        <a:rPr lang="en-US" sz="1600" kern="100">
                          <a:effectLst/>
                        </a:rPr>
                        <a:t>15</a:t>
                      </a:r>
                      <a:r>
                        <a:rPr lang="ko-KR" sz="1600" kern="100">
                          <a:effectLst/>
                        </a:rPr>
                        <a:t>일 </a:t>
                      </a:r>
                      <a:r>
                        <a:rPr lang="en-US" sz="1600" kern="100">
                          <a:effectLst/>
                        </a:rPr>
                        <a:t>5</a:t>
                      </a:r>
                      <a:r>
                        <a:rPr lang="ko-KR" sz="1600" kern="100">
                          <a:effectLst/>
                        </a:rPr>
                        <a:t>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3396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351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347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extLst>
                  <a:ext uri="{0D108BD9-81ED-4DB2-BD59-A6C34878D82A}">
                    <a16:rowId xmlns="" xmlns:a16="http://schemas.microsoft.com/office/drawing/2014/main" val="236154272"/>
                  </a:ext>
                </a:extLst>
              </a:tr>
              <a:tr h="3414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r>
                        <a:rPr lang="ko-KR" sz="1600" kern="100">
                          <a:effectLst/>
                        </a:rPr>
                        <a:t>월 </a:t>
                      </a:r>
                      <a:r>
                        <a:rPr lang="en-US" sz="1600" kern="100">
                          <a:effectLst/>
                        </a:rPr>
                        <a:t>29</a:t>
                      </a:r>
                      <a:r>
                        <a:rPr lang="ko-KR" sz="1600" kern="100">
                          <a:effectLst/>
                        </a:rPr>
                        <a:t>일 </a:t>
                      </a:r>
                      <a:r>
                        <a:rPr lang="en-US" sz="1600" kern="100">
                          <a:effectLst/>
                        </a:rPr>
                        <a:t>9</a:t>
                      </a:r>
                      <a:r>
                        <a:rPr lang="ko-KR" sz="1600" kern="100">
                          <a:effectLst/>
                        </a:rPr>
                        <a:t>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3124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337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323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extLst>
                  <a:ext uri="{0D108BD9-81ED-4DB2-BD59-A6C34878D82A}">
                    <a16:rowId xmlns="" xmlns:a16="http://schemas.microsoft.com/office/drawing/2014/main" val="2603172913"/>
                  </a:ext>
                </a:extLst>
              </a:tr>
              <a:tr h="3414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r>
                        <a:rPr lang="ko-KR" sz="1600" kern="100">
                          <a:effectLst/>
                        </a:rPr>
                        <a:t>월 </a:t>
                      </a:r>
                      <a:r>
                        <a:rPr lang="en-US" sz="1600" kern="100">
                          <a:effectLst/>
                        </a:rPr>
                        <a:t>20</a:t>
                      </a:r>
                      <a:r>
                        <a:rPr lang="ko-KR" sz="1600" kern="100">
                          <a:effectLst/>
                        </a:rPr>
                        <a:t>일 </a:t>
                      </a:r>
                      <a:r>
                        <a:rPr lang="en-US" sz="1600" kern="100">
                          <a:effectLst/>
                        </a:rPr>
                        <a:t>9</a:t>
                      </a:r>
                      <a:r>
                        <a:rPr lang="ko-KR" sz="1600" kern="100">
                          <a:effectLst/>
                        </a:rPr>
                        <a:t>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5028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390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358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32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extLst>
                  <a:ext uri="{0D108BD9-81ED-4DB2-BD59-A6C34878D82A}">
                    <a16:rowId xmlns="" xmlns:a16="http://schemas.microsoft.com/office/drawing/2014/main" val="3911889336"/>
                  </a:ext>
                </a:extLst>
              </a:tr>
              <a:tr h="3414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r>
                        <a:rPr lang="ko-KR" sz="1600" kern="100">
                          <a:effectLst/>
                        </a:rPr>
                        <a:t>월 </a:t>
                      </a:r>
                      <a:r>
                        <a:rPr lang="en-US" sz="1600" kern="100">
                          <a:effectLst/>
                        </a:rPr>
                        <a:t>6</a:t>
                      </a:r>
                      <a:r>
                        <a:rPr lang="ko-KR" sz="1600" kern="100">
                          <a:effectLst/>
                        </a:rPr>
                        <a:t>일 </a:t>
                      </a:r>
                      <a:r>
                        <a:rPr lang="en-US" sz="1600" kern="100">
                          <a:effectLst/>
                        </a:rPr>
                        <a:t>5</a:t>
                      </a:r>
                      <a:r>
                        <a:rPr lang="ko-KR" sz="1600" kern="100">
                          <a:effectLst/>
                        </a:rPr>
                        <a:t>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4282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261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261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extLst>
                  <a:ext uri="{0D108BD9-81ED-4DB2-BD59-A6C34878D82A}">
                    <a16:rowId xmlns="" xmlns:a16="http://schemas.microsoft.com/office/drawing/2014/main" val="2201262655"/>
                  </a:ext>
                </a:extLst>
              </a:tr>
              <a:tr h="3414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r>
                        <a:rPr lang="ko-KR" sz="1600" kern="100">
                          <a:effectLst/>
                        </a:rPr>
                        <a:t>월 </a:t>
                      </a:r>
                      <a:r>
                        <a:rPr lang="en-US" sz="1600" kern="100">
                          <a:effectLst/>
                        </a:rPr>
                        <a:t>23</a:t>
                      </a:r>
                      <a:r>
                        <a:rPr lang="ko-KR" sz="1600" kern="100">
                          <a:effectLst/>
                        </a:rPr>
                        <a:t>일 </a:t>
                      </a:r>
                      <a:r>
                        <a:rPr lang="en-US" sz="1600" kern="100">
                          <a:effectLst/>
                        </a:rPr>
                        <a:t>11</a:t>
                      </a:r>
                      <a:r>
                        <a:rPr lang="ko-KR" sz="1600" kern="100">
                          <a:effectLst/>
                        </a:rPr>
                        <a:t>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4267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368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extLst>
                  <a:ext uri="{0D108BD9-81ED-4DB2-BD59-A6C34878D82A}">
                    <a16:rowId xmlns="" xmlns:a16="http://schemas.microsoft.com/office/drawing/2014/main" val="2514128536"/>
                  </a:ext>
                </a:extLst>
              </a:tr>
              <a:tr h="3414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7</a:t>
                      </a:r>
                      <a:r>
                        <a:rPr lang="ko-KR" sz="1600" kern="100" dirty="0">
                          <a:effectLst/>
                        </a:rPr>
                        <a:t>월 </a:t>
                      </a:r>
                      <a:r>
                        <a:rPr lang="en-US" sz="1600" kern="100" dirty="0">
                          <a:effectLst/>
                        </a:rPr>
                        <a:t>19</a:t>
                      </a:r>
                      <a:r>
                        <a:rPr lang="ko-KR" sz="1600" kern="100" dirty="0">
                          <a:effectLst/>
                        </a:rPr>
                        <a:t>일 </a:t>
                      </a:r>
                      <a:r>
                        <a:rPr lang="en-US" sz="1600" kern="100" dirty="0">
                          <a:effectLst/>
                        </a:rPr>
                        <a:t>7</a:t>
                      </a:r>
                      <a:r>
                        <a:rPr lang="ko-KR" sz="1600" kern="100" dirty="0">
                          <a:effectLst/>
                        </a:rPr>
                        <a:t>차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4175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392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363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29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extLst>
                  <a:ext uri="{0D108BD9-81ED-4DB2-BD59-A6C34878D82A}">
                    <a16:rowId xmlns="" xmlns:a16="http://schemas.microsoft.com/office/drawing/2014/main" val="1519123027"/>
                  </a:ext>
                </a:extLst>
              </a:tr>
              <a:tr h="3414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r>
                        <a:rPr lang="ko-KR" sz="1600" kern="100">
                          <a:effectLst/>
                        </a:rPr>
                        <a:t>월 </a:t>
                      </a:r>
                      <a:r>
                        <a:rPr lang="en-US" sz="1600" kern="100">
                          <a:effectLst/>
                        </a:rPr>
                        <a:t>26</a:t>
                      </a:r>
                      <a:r>
                        <a:rPr lang="ko-KR" sz="1600" kern="100">
                          <a:effectLst/>
                        </a:rPr>
                        <a:t>일 </a:t>
                      </a:r>
                      <a:r>
                        <a:rPr lang="en-US" sz="1600" kern="100">
                          <a:effectLst/>
                        </a:rPr>
                        <a:t>7</a:t>
                      </a:r>
                      <a:r>
                        <a:rPr lang="ko-KR" sz="1600" kern="100">
                          <a:effectLst/>
                        </a:rPr>
                        <a:t>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3325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343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337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723" marR="107723" marT="0" marB="0"/>
                </a:tc>
                <a:extLst>
                  <a:ext uri="{0D108BD9-81ED-4DB2-BD59-A6C34878D82A}">
                    <a16:rowId xmlns="" xmlns:a16="http://schemas.microsoft.com/office/drawing/2014/main" val="3974400469"/>
                  </a:ext>
                </a:extLst>
              </a:tr>
            </a:tbl>
          </a:graphicData>
        </a:graphic>
      </p:graphicFrame>
      <p:sp>
        <p:nvSpPr>
          <p:cNvPr id="81" name="타원 80"/>
          <p:cNvSpPr/>
          <p:nvPr/>
        </p:nvSpPr>
        <p:spPr>
          <a:xfrm>
            <a:off x="6703196" y="731781"/>
            <a:ext cx="1733217" cy="1750172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 flipV="1">
            <a:off x="7249522" y="2008825"/>
            <a:ext cx="255097" cy="1667681"/>
          </a:xfrm>
          <a:prstGeom prst="line">
            <a:avLst/>
          </a:prstGeom>
          <a:ln>
            <a:solidFill>
              <a:srgbClr val="EA43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25"/>
          <p:cNvSpPr txBox="1">
            <a:spLocks noChangeArrowheads="1"/>
          </p:cNvSpPr>
          <p:nvPr/>
        </p:nvSpPr>
        <p:spPr bwMode="auto">
          <a:xfrm>
            <a:off x="6806192" y="1113515"/>
            <a:ext cx="1630221" cy="1015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한번의 </a:t>
            </a:r>
            <a:endParaRPr lang="en-US" altLang="ko-KR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차수의 </a:t>
            </a:r>
            <a:endParaRPr lang="en-US" altLang="ko-KR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중점작업</a:t>
            </a:r>
            <a:endParaRPr lang="en-US" altLang="ko-KR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4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1" grpId="0" animBg="1"/>
      <p:bldP spid="8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307974" y="2011102"/>
            <a:ext cx="11538585" cy="468433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74195" y="2080891"/>
            <a:ext cx="11391085" cy="4533269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5961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배치 값 분석</a:t>
            </a:r>
            <a:endParaRPr lang="ko-KR" altLang="en-US" sz="3200" b="1" spc="-15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9FC5CF18-7D8C-4FB7-ADE5-559B3B0E4B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62" y="2164106"/>
            <a:ext cx="5986098" cy="29169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68B68D00-79AD-40F1-9D1B-9E5EDAF5AF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54" y="2143413"/>
            <a:ext cx="3554149" cy="44526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B214806-F8A2-4621-AD8F-7606895C5CA0}"/>
              </a:ext>
            </a:extLst>
          </p:cNvPr>
          <p:cNvSpPr txBox="1"/>
          <p:nvPr/>
        </p:nvSpPr>
        <p:spPr>
          <a:xfrm>
            <a:off x="4596281" y="5397863"/>
            <a:ext cx="6860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 예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 :) </a:t>
            </a:r>
            <a:r>
              <a:rPr lang="ko-KR" altLang="en-US" sz="2000" b="1" dirty="0" smtClean="0"/>
              <a:t>비비고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육개장 </a:t>
            </a:r>
            <a:r>
              <a:rPr lang="ko-KR" altLang="en-US" sz="2000" b="1" dirty="0" smtClean="0"/>
              <a:t>품목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=&gt; </a:t>
            </a:r>
            <a:r>
              <a:rPr lang="ko-KR" altLang="en-US" sz="2000" b="1" dirty="0" smtClean="0"/>
              <a:t>선호</a:t>
            </a:r>
            <a:r>
              <a:rPr lang="en-US" altLang="ko-KR" sz="2000" b="1" dirty="0" smtClean="0"/>
              <a:t> LOCATION </a:t>
            </a:r>
            <a:r>
              <a:rPr lang="ko-KR" altLang="en-US" sz="2000" b="1" dirty="0" smtClean="0"/>
              <a:t>존재확인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>=&gt; LOCATION</a:t>
            </a:r>
            <a:r>
              <a:rPr lang="ko-KR" altLang="en-US" sz="2000" b="1" dirty="0"/>
              <a:t>이 </a:t>
            </a:r>
            <a:r>
              <a:rPr lang="ko-KR" altLang="en-US" sz="2000" b="1" dirty="0" smtClean="0"/>
              <a:t>변동현상</a:t>
            </a:r>
            <a:endParaRPr lang="en-US" altLang="ko-KR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12" y="5231105"/>
            <a:ext cx="1199105" cy="1199105"/>
          </a:xfrm>
          <a:prstGeom prst="rect">
            <a:avLst/>
          </a:prstGeom>
        </p:spPr>
      </p:pic>
      <p:sp>
        <p:nvSpPr>
          <p:cNvPr id="75" name="TextBox 220"/>
          <p:cNvSpPr txBox="1"/>
          <p:nvPr/>
        </p:nvSpPr>
        <p:spPr>
          <a:xfrm>
            <a:off x="9662744" y="5334420"/>
            <a:ext cx="1643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작업자의</a:t>
            </a:r>
            <a:endParaRPr lang="en-US" altLang="ko-KR" sz="28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/>
            <a:r>
              <a:rPr lang="ko-KR" altLang="en-US" sz="2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임의배치</a:t>
            </a:r>
            <a:endParaRPr lang="en-US" altLang="ko-KR" sz="28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1" y="832642"/>
            <a:ext cx="5705139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배치 </a:t>
            </a:r>
            <a:r>
              <a:rPr lang="en-US" altLang="ko-KR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PLANNING</a:t>
            </a:r>
            <a:endParaRPr lang="ko-KR" altLang="en-US" sz="3200" dirty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7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307974" y="2011102"/>
            <a:ext cx="11538585" cy="468433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74195" y="2080891"/>
            <a:ext cx="11391085" cy="4533269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5961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배치 값 분석 </a:t>
            </a:r>
            <a:endParaRPr lang="ko-KR" altLang="en-US" sz="3200" b="1" spc="-15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1" y="832642"/>
            <a:ext cx="5705139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배치 </a:t>
            </a:r>
            <a:r>
              <a:rPr lang="en-US" altLang="ko-KR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PLANNING</a:t>
            </a:r>
            <a:endParaRPr lang="ko-KR" altLang="en-US" sz="3200" dirty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49" y="2359517"/>
            <a:ext cx="10969575" cy="39760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1" name="직사각형 40"/>
          <p:cNvSpPr/>
          <p:nvPr/>
        </p:nvSpPr>
        <p:spPr>
          <a:xfrm>
            <a:off x="2674542" y="1507899"/>
            <a:ext cx="5509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위치별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평균 작업시간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처리물량수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4" y="3341386"/>
            <a:ext cx="11977331" cy="12287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993291" y="2783272"/>
            <a:ext cx="3977371" cy="523220"/>
          </a:xfrm>
          <a:prstGeom prst="rect">
            <a:avLst/>
          </a:prstGeom>
          <a:solidFill>
            <a:srgbClr val="00B0F0"/>
          </a:solidFill>
          <a:effectLst>
            <a:softEdge rad="127000"/>
          </a:effectLst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위치별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우선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순위값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파악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1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307974" y="2011102"/>
            <a:ext cx="11538585" cy="245929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74195" y="2080892"/>
            <a:ext cx="11391085" cy="2271798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5961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요구사항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1" y="832642"/>
            <a:ext cx="5705139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배치 </a:t>
            </a:r>
            <a:r>
              <a:rPr lang="en-US" altLang="ko-KR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PLANNING</a:t>
            </a:r>
            <a:endParaRPr lang="ko-KR" altLang="en-US" sz="3200" dirty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2" name="TextBox 220"/>
          <p:cNvSpPr txBox="1"/>
          <p:nvPr/>
        </p:nvSpPr>
        <p:spPr>
          <a:xfrm>
            <a:off x="806854" y="3800532"/>
            <a:ext cx="1643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수량</a:t>
            </a:r>
            <a:endParaRPr lang="en-US" altLang="ko-KR" sz="28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7" y="2367496"/>
            <a:ext cx="1372624" cy="1334877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030" y="2135591"/>
            <a:ext cx="1257300" cy="1566782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50" name="TextBox 220"/>
          <p:cNvSpPr txBox="1"/>
          <p:nvPr/>
        </p:nvSpPr>
        <p:spPr>
          <a:xfrm>
            <a:off x="2713359" y="3798692"/>
            <a:ext cx="190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주문 빈도수</a:t>
            </a:r>
            <a:endParaRPr lang="en-US" altLang="ko-KR" sz="28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60" y="2329554"/>
            <a:ext cx="1209860" cy="1209860"/>
          </a:xfrm>
          <a:prstGeom prst="rect">
            <a:avLst/>
          </a:prstGeom>
        </p:spPr>
      </p:pic>
      <p:sp>
        <p:nvSpPr>
          <p:cNvPr id="53" name="TextBox 220"/>
          <p:cNvSpPr txBox="1"/>
          <p:nvPr/>
        </p:nvSpPr>
        <p:spPr>
          <a:xfrm>
            <a:off x="4612473" y="3767914"/>
            <a:ext cx="2077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적재위치</a:t>
            </a:r>
            <a:endParaRPr lang="en-US" altLang="ko-KR" sz="3200" b="1" dirty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307" y="2184927"/>
            <a:ext cx="1307854" cy="151744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56" name="TextBox 220"/>
          <p:cNvSpPr txBox="1"/>
          <p:nvPr/>
        </p:nvSpPr>
        <p:spPr>
          <a:xfrm>
            <a:off x="6867618" y="3798691"/>
            <a:ext cx="190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상품무게</a:t>
            </a:r>
            <a:endParaRPr lang="en-US" altLang="ko-KR" sz="28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9397468" y="3787085"/>
            <a:ext cx="1697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기반</a:t>
            </a:r>
            <a:endParaRPr lang="ko-KR" altLang="en-US" sz="28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48" y="2328156"/>
            <a:ext cx="1355775" cy="1355775"/>
          </a:xfrm>
          <a:prstGeom prst="rect">
            <a:avLst/>
          </a:prstGeom>
        </p:spPr>
      </p:pic>
      <p:sp>
        <p:nvSpPr>
          <p:cNvPr id="60" name="TextBox 220"/>
          <p:cNvSpPr txBox="1"/>
          <p:nvPr/>
        </p:nvSpPr>
        <p:spPr>
          <a:xfrm rot="5400000">
            <a:off x="5303598" y="4394339"/>
            <a:ext cx="11683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66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47253" y="5370981"/>
            <a:ext cx="11438205" cy="13749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2412812" y="5574146"/>
            <a:ext cx="964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307028" y="5532507"/>
            <a:ext cx="11450609" cy="1128636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3154125" y="5635160"/>
            <a:ext cx="9057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400" b="1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</a:t>
            </a:r>
            <a:r>
              <a:rPr lang="en-US" altLang="ko-KR" sz="5400" b="1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PLANNING MODEL</a:t>
            </a:r>
            <a:endParaRPr lang="ko-KR" altLang="en-US" sz="6000" b="1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5961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PLANNING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1" y="832642"/>
            <a:ext cx="5705139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배치 </a:t>
            </a:r>
            <a:r>
              <a:rPr lang="en-US" altLang="ko-KR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PLANNING</a:t>
            </a:r>
            <a:endParaRPr lang="ko-KR" altLang="en-US" sz="3200" dirty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94648" y="2001330"/>
            <a:ext cx="6537673" cy="13749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2547898" y="2205745"/>
            <a:ext cx="964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42115" y="2164106"/>
            <a:ext cx="6690206" cy="955014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594648" y="2276789"/>
            <a:ext cx="1387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400" b="1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 </a:t>
            </a:r>
            <a:r>
              <a:rPr lang="en-US" altLang="ko-KR" sz="4400" b="1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endParaRPr lang="ko-KR" altLang="en-US" sz="4800" b="1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73239" y="2365662"/>
            <a:ext cx="5312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차수별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MPS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rgbClr val="EE922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생산성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향상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07975" y="3319923"/>
            <a:ext cx="11384294" cy="34277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301228" y="3252636"/>
            <a:ext cx="11516955" cy="3452964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806854" y="3277933"/>
            <a:ext cx="289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물리적 조건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6388195" y="3276193"/>
            <a:ext cx="3870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환경적 조건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D1680212-90DC-4036-BC65-0DD6D0B970C4}"/>
              </a:ext>
            </a:extLst>
          </p:cNvPr>
          <p:cNvSpPr txBox="1"/>
          <p:nvPr/>
        </p:nvSpPr>
        <p:spPr>
          <a:xfrm>
            <a:off x="2599099" y="3184025"/>
            <a:ext cx="3218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제품의 종합적 데이터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화살표: 위로 굽음 21">
            <a:extLst>
              <a:ext uri="{FF2B5EF4-FFF2-40B4-BE49-F238E27FC236}">
                <a16:creationId xmlns:a16="http://schemas.microsoft.com/office/drawing/2014/main" xmlns="" id="{B6259922-1188-482F-AF54-0B0982D6206B}"/>
              </a:ext>
            </a:extLst>
          </p:cNvPr>
          <p:cNvSpPr/>
          <p:nvPr/>
        </p:nvSpPr>
        <p:spPr>
          <a:xfrm flipV="1">
            <a:off x="7330848" y="2384452"/>
            <a:ext cx="1376271" cy="661778"/>
          </a:xfrm>
          <a:prstGeom prst="bentUpArrow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8762629" y="2274224"/>
            <a:ext cx="174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 추출</a:t>
            </a:r>
            <a:endParaRPr lang="ko-KR" altLang="en-US" sz="4000" b="1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4" y="3888005"/>
            <a:ext cx="2382484" cy="2382484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BFD0DCDF-1783-421F-AFFF-3666EACB15A0}"/>
              </a:ext>
            </a:extLst>
          </p:cNvPr>
          <p:cNvSpPr/>
          <p:nvPr/>
        </p:nvSpPr>
        <p:spPr>
          <a:xfrm>
            <a:off x="3178685" y="3694408"/>
            <a:ext cx="1775713" cy="10212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수량</a:t>
            </a:r>
            <a:endParaRPr lang="ko-KR" altLang="en-US" sz="32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BFD0DCDF-1783-421F-AFFF-3666EACB15A0}"/>
              </a:ext>
            </a:extLst>
          </p:cNvPr>
          <p:cNvSpPr/>
          <p:nvPr/>
        </p:nvSpPr>
        <p:spPr>
          <a:xfrm>
            <a:off x="4302256" y="4409450"/>
            <a:ext cx="1775713" cy="10212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빈도</a:t>
            </a:r>
            <a:endParaRPr lang="ko-KR" altLang="en-US" sz="32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BFD0DCDF-1783-421F-AFFF-3666EACB15A0}"/>
              </a:ext>
            </a:extLst>
          </p:cNvPr>
          <p:cNvSpPr/>
          <p:nvPr/>
        </p:nvSpPr>
        <p:spPr>
          <a:xfrm>
            <a:off x="3185629" y="4988544"/>
            <a:ext cx="1775713" cy="10212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무게</a:t>
            </a:r>
            <a:endParaRPr lang="ko-KR" altLang="en-US" sz="32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BFD0DCDF-1783-421F-AFFF-3666EACB15A0}"/>
              </a:ext>
            </a:extLst>
          </p:cNvPr>
          <p:cNvSpPr/>
          <p:nvPr/>
        </p:nvSpPr>
        <p:spPr>
          <a:xfrm>
            <a:off x="4249555" y="5647988"/>
            <a:ext cx="1775713" cy="10212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부피</a:t>
            </a:r>
            <a:endParaRPr lang="ko-KR" altLang="en-US" sz="32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09" y="3884525"/>
            <a:ext cx="2385964" cy="2385964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BFD0DCDF-1783-421F-AFFF-3666EACB15A0}"/>
              </a:ext>
            </a:extLst>
          </p:cNvPr>
          <p:cNvSpPr/>
          <p:nvPr/>
        </p:nvSpPr>
        <p:spPr>
          <a:xfrm>
            <a:off x="8738293" y="3911804"/>
            <a:ext cx="2926783" cy="1021254"/>
          </a:xfrm>
          <a:prstGeom prst="rect">
            <a:avLst/>
          </a:prstGeom>
          <a:solidFill>
            <a:srgbClr val="EE9225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적재선반높이</a:t>
            </a:r>
            <a:endParaRPr lang="ko-KR" altLang="en-US" sz="32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BFD0DCDF-1783-421F-AFFF-3666EACB15A0}"/>
              </a:ext>
            </a:extLst>
          </p:cNvPr>
          <p:cNvSpPr/>
          <p:nvPr/>
        </p:nvSpPr>
        <p:spPr>
          <a:xfrm>
            <a:off x="8729717" y="5316522"/>
            <a:ext cx="3052708" cy="1021254"/>
          </a:xfrm>
          <a:prstGeom prst="rect">
            <a:avLst/>
          </a:prstGeom>
          <a:solidFill>
            <a:srgbClr val="EE9225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지시 패널위치</a:t>
            </a:r>
            <a:endParaRPr lang="ko-KR" altLang="en-US" sz="32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9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5961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PLANNING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1" y="832642"/>
            <a:ext cx="5705139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배치 </a:t>
            </a:r>
            <a:r>
              <a:rPr lang="en-US" altLang="ko-KR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PLANNING</a:t>
            </a:r>
            <a:endParaRPr lang="ko-KR" altLang="en-US" sz="3200" dirty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94648" y="2001330"/>
            <a:ext cx="6537673" cy="13749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35E20B29-2C3C-4B6C-A5A3-4F675AB7BFE8}"/>
              </a:ext>
            </a:extLst>
          </p:cNvPr>
          <p:cNvSpPr txBox="1"/>
          <p:nvPr/>
        </p:nvSpPr>
        <p:spPr>
          <a:xfrm>
            <a:off x="2547898" y="2205745"/>
            <a:ext cx="964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42115" y="2164106"/>
            <a:ext cx="6690206" cy="955014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3888131" y="2288349"/>
            <a:ext cx="2666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400" b="1" spc="-15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정수계획법</a:t>
            </a:r>
            <a:endParaRPr lang="ko-KR" altLang="en-US" sz="4800" b="1" spc="-15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07975" y="3319923"/>
            <a:ext cx="11384294" cy="34277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301228" y="3252636"/>
            <a:ext cx="11516955" cy="3452964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692618" y="3400753"/>
            <a:ext cx="289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목적함수</a:t>
            </a:r>
            <a:endParaRPr lang="ko-KR" altLang="en-US" sz="3200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화살표: 위로 굽음 21">
            <a:extLst>
              <a:ext uri="{FF2B5EF4-FFF2-40B4-BE49-F238E27FC236}">
                <a16:creationId xmlns:a16="http://schemas.microsoft.com/office/drawing/2014/main" xmlns="" id="{B6259922-1188-482F-AF54-0B0982D6206B}"/>
              </a:ext>
            </a:extLst>
          </p:cNvPr>
          <p:cNvSpPr/>
          <p:nvPr/>
        </p:nvSpPr>
        <p:spPr>
          <a:xfrm flipV="1">
            <a:off x="7330848" y="2384452"/>
            <a:ext cx="1376271" cy="661778"/>
          </a:xfrm>
          <a:prstGeom prst="bentUpArrow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8762629" y="2274224"/>
            <a:ext cx="270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 MODEL</a:t>
            </a:r>
            <a:endParaRPr lang="ko-KR" altLang="en-US" sz="4000" b="1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73989" y="2424979"/>
            <a:ext cx="3361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Location Theory :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66F79599-8820-4FAA-B853-44E57BCD478B}"/>
                  </a:ext>
                </a:extLst>
              </p:cNvPr>
              <p:cNvSpPr txBox="1"/>
              <p:nvPr/>
            </p:nvSpPr>
            <p:spPr>
              <a:xfrm>
                <a:off x="665425" y="4019172"/>
                <a:ext cx="3951567" cy="912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𝒔𝒌𝒖</m:t>
                                      </m:r>
                                    </m:sub>
                                  </m:s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𝑳</m:t>
                                      </m:r>
                                    </m:e>
                                    <m:sub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𝒔𝒌𝒖</m:t>
                                      </m:r>
                                    </m:sub>
                                  </m:s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sub>
                                      </m:sSub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6F79599-8820-4FAA-B853-44E57BCD4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5" y="4019172"/>
                <a:ext cx="3951567" cy="9121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62156" y="5033819"/>
                <a:ext cx="3954836" cy="150361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𝒔𝒌𝒖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품목의 무게</a:t>
                </a:r>
                <a:endPara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𝒔𝒌𝒖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평균 필요노동</a:t>
                </a:r>
                <a:endParaRPr lang="en-US" altLang="ko-KR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en-US" altLang="ko-KR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차수 총 주문수 </a:t>
                </a:r>
                <a:r>
                  <a:rPr lang="en-US" altLang="ko-KR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/ </a:t>
                </a:r>
                <a:r>
                  <a: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차수 포함 빈도 수</a:t>
                </a:r>
                <a:r>
                  <a:rPr lang="en-US" altLang="ko-KR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선반에 대한 가중치</a:t>
                </a:r>
                <a:endPara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 </a:t>
                </a:r>
                <a:r>
                  <a: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의사결정 변수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6" y="5033819"/>
                <a:ext cx="3954836" cy="1503617"/>
              </a:xfrm>
              <a:prstGeom prst="rect">
                <a:avLst/>
              </a:prstGeom>
              <a:blipFill rotWithShape="0">
                <a:blip r:embed="rId4"/>
                <a:stretch>
                  <a:fillRect l="-1072" t="-1594" b="-278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536AC04A-D976-47C9-AD19-324413540E5F}"/>
              </a:ext>
            </a:extLst>
          </p:cNvPr>
          <p:cNvSpPr txBox="1"/>
          <p:nvPr/>
        </p:nvSpPr>
        <p:spPr>
          <a:xfrm>
            <a:off x="5047880" y="3553263"/>
            <a:ext cx="256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의사결정 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52C6A20D-27E5-44EE-A071-5A3C2992B08D}"/>
                  </a:ext>
                </a:extLst>
              </p:cNvPr>
              <p:cNvSpPr txBox="1"/>
              <p:nvPr/>
            </p:nvSpPr>
            <p:spPr>
              <a:xfrm>
                <a:off x="5120918" y="4096133"/>
                <a:ext cx="6067425" cy="39562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 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품목 </a:t>
                </a:r>
                <a:r>
                  <a:rPr lang="en-US" altLang="ko-KR" b="1" dirty="0" err="1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i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가 </a:t>
                </a:r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Cell j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에 위치하면 </a:t>
                </a:r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1, 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위치 하지 않으면 </a:t>
                </a:r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2C6A20D-27E5-44EE-A071-5A3C2992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918" y="4096133"/>
                <a:ext cx="6067425" cy="395621"/>
              </a:xfrm>
              <a:prstGeom prst="rect">
                <a:avLst/>
              </a:prstGeom>
              <a:blipFill rotWithShape="0">
                <a:blip r:embed="rId5"/>
                <a:stretch>
                  <a:fillRect t="-5714" b="-1142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35DF320-7AB0-4A08-B7E6-39E46F8410E0}"/>
              </a:ext>
            </a:extLst>
          </p:cNvPr>
          <p:cNvSpPr txBox="1"/>
          <p:nvPr/>
        </p:nvSpPr>
        <p:spPr>
          <a:xfrm>
            <a:off x="5120918" y="4838041"/>
            <a:ext cx="183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제약 조건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mc="http://schemas.openxmlformats.org/markup-compatibility/2006" xmlns:a14="http://schemas.microsoft.com/office/drawing/2010/main" xmlns:a16="http://schemas.microsoft.com/office/drawing/2014/main" id="{CCD6168A-AA3E-43C5-9D52-CB05EA6D1C03}"/>
              </a:ext>
            </a:extLst>
          </p:cNvPr>
          <p:cNvSpPr txBox="1"/>
          <p:nvPr/>
        </p:nvSpPr>
        <p:spPr>
          <a:xfrm>
            <a:off x="5200933" y="5395696"/>
            <a:ext cx="518160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CELL j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에는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하나의 품목이 위치해야 한다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품목 </a:t>
            </a: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하나의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CELL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에만 배치되어야 한다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307975" y="2011102"/>
            <a:ext cx="7820026" cy="468433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74195" y="2080891"/>
            <a:ext cx="7591245" cy="4533269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1" y="832642"/>
            <a:ext cx="5705139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배치 </a:t>
            </a:r>
            <a:r>
              <a:rPr lang="en-US" altLang="ko-KR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PLANNING</a:t>
            </a:r>
            <a:endParaRPr lang="ko-KR" altLang="en-US" sz="3200" dirty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5961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PLANNING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E9DAF52E-EB0E-4220-B23B-DF0B1976E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5" y="2595877"/>
            <a:ext cx="2005013" cy="155683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7BB3BA6D-55B6-4337-A07C-92536F6BFB7A}"/>
              </a:ext>
            </a:extLst>
          </p:cNvPr>
          <p:cNvSpPr txBox="1"/>
          <p:nvPr/>
        </p:nvSpPr>
        <p:spPr>
          <a:xfrm>
            <a:off x="307974" y="4410962"/>
            <a:ext cx="265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IpSolve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IpSolveAPI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42A84372-0964-45A3-8287-52703F10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77" y="2506925"/>
            <a:ext cx="4884413" cy="36528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0" name="화살표: 위로 굽음 21">
            <a:extLst>
              <a:ext uri="{FF2B5EF4-FFF2-40B4-BE49-F238E27FC236}">
                <a16:creationId xmlns:a16="http://schemas.microsoft.com/office/drawing/2014/main" xmlns="" id="{B6259922-1188-482F-AF54-0B0982D6206B}"/>
              </a:ext>
            </a:extLst>
          </p:cNvPr>
          <p:cNvSpPr/>
          <p:nvPr/>
        </p:nvSpPr>
        <p:spPr>
          <a:xfrm flipV="1">
            <a:off x="8226832" y="2264988"/>
            <a:ext cx="1376271" cy="661778"/>
          </a:xfrm>
          <a:prstGeom prst="bentUpArrow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CC766EE2-2CA0-4708-B0BB-D130610B8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629" y="3868261"/>
            <a:ext cx="3907573" cy="25011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54D8AC8-1EB0-4D88-817B-11283FC5A442}"/>
              </a:ext>
            </a:extLst>
          </p:cNvPr>
          <p:cNvSpPr txBox="1"/>
          <p:nvPr/>
        </p:nvSpPr>
        <p:spPr>
          <a:xfrm>
            <a:off x="7787771" y="3258841"/>
            <a:ext cx="4566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MATRIX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형태로 결과 출력</a:t>
            </a:r>
          </a:p>
        </p:txBody>
      </p:sp>
    </p:spTree>
    <p:extLst>
      <p:ext uri="{BB962C8B-B14F-4D97-AF65-F5344CB8AC3E}">
        <p14:creationId xmlns:p14="http://schemas.microsoft.com/office/powerpoint/2010/main" val="242679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5361534" y="5464503"/>
            <a:ext cx="716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Picking Planning Algorithm|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1" y="832642"/>
            <a:ext cx="5705139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배치 </a:t>
            </a:r>
            <a:r>
              <a:rPr lang="en-US" altLang="ko-KR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PLANNING</a:t>
            </a:r>
            <a:endParaRPr lang="ko-KR" altLang="en-US" sz="3200" dirty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8318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생산성 비교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PLANNING)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15608" y="2049493"/>
            <a:ext cx="11538585" cy="468433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74195" y="2080891"/>
            <a:ext cx="11391085" cy="4533269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0F26AC6B-25FB-418E-B278-8F5D2890DC3D}"/>
              </a:ext>
            </a:extLst>
          </p:cNvPr>
          <p:cNvSpPr/>
          <p:nvPr/>
        </p:nvSpPr>
        <p:spPr>
          <a:xfrm>
            <a:off x="866900" y="2900481"/>
            <a:ext cx="2525626" cy="539821"/>
          </a:xfrm>
          <a:prstGeom prst="rect">
            <a:avLst/>
          </a:prstGeom>
          <a:solidFill>
            <a:srgbClr val="00B0F0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 / 20 9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="" xmlns:a16="http://schemas.microsoft.com/office/drawing/2014/main" id="{CCCDC906-9736-4ED2-9D4B-353A3972775F}"/>
              </a:ext>
            </a:extLst>
          </p:cNvPr>
          <p:cNvSpPr/>
          <p:nvPr/>
        </p:nvSpPr>
        <p:spPr>
          <a:xfrm>
            <a:off x="866900" y="3358673"/>
            <a:ext cx="2525626" cy="539821"/>
          </a:xfrm>
          <a:prstGeom prst="rect">
            <a:avLst/>
          </a:prstGeom>
          <a:solidFill>
            <a:srgbClr val="00B0F0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 / 6 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3CF0C35D-BB12-42B2-9113-084EEE844031}"/>
              </a:ext>
            </a:extLst>
          </p:cNvPr>
          <p:cNvSpPr/>
          <p:nvPr/>
        </p:nvSpPr>
        <p:spPr>
          <a:xfrm>
            <a:off x="866900" y="3816865"/>
            <a:ext cx="2525626" cy="539821"/>
          </a:xfrm>
          <a:prstGeom prst="rect">
            <a:avLst/>
          </a:prstGeom>
          <a:solidFill>
            <a:srgbClr val="00B0F0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 / 23 11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="" xmlns:a16="http://schemas.microsoft.com/office/drawing/2014/main" id="{EB64ED47-8AC4-4C1B-8E98-74D217645A1A}"/>
              </a:ext>
            </a:extLst>
          </p:cNvPr>
          <p:cNvSpPr/>
          <p:nvPr/>
        </p:nvSpPr>
        <p:spPr>
          <a:xfrm>
            <a:off x="866900" y="4284962"/>
            <a:ext cx="2525626" cy="539821"/>
          </a:xfrm>
          <a:prstGeom prst="rect">
            <a:avLst/>
          </a:prstGeom>
          <a:solidFill>
            <a:srgbClr val="00B0F0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 / 19 7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A8721AD0-C889-40AB-86C9-2100FE60F444}"/>
              </a:ext>
            </a:extLst>
          </p:cNvPr>
          <p:cNvSpPr/>
          <p:nvPr/>
        </p:nvSpPr>
        <p:spPr>
          <a:xfrm>
            <a:off x="896729" y="4763417"/>
            <a:ext cx="2525626" cy="539821"/>
          </a:xfrm>
          <a:prstGeom prst="rect">
            <a:avLst/>
          </a:prstGeom>
          <a:solidFill>
            <a:srgbClr val="00B0F0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 / 26 7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="" xmlns:a16="http://schemas.microsoft.com/office/drawing/2014/main" id="{38BAD9F8-F4C5-4CD3-8C35-B85702E5274B}"/>
              </a:ext>
            </a:extLst>
          </p:cNvPr>
          <p:cNvSpPr/>
          <p:nvPr/>
        </p:nvSpPr>
        <p:spPr>
          <a:xfrm>
            <a:off x="866900" y="5278635"/>
            <a:ext cx="2525626" cy="539821"/>
          </a:xfrm>
          <a:prstGeom prst="rect">
            <a:avLst/>
          </a:prstGeom>
          <a:solidFill>
            <a:srgbClr val="00B0F0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 / 23 6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="" xmlns:a16="http://schemas.microsoft.com/office/drawing/2014/main" id="{7B6C7DFE-8868-4A56-B274-BE3B327C453C}"/>
              </a:ext>
            </a:extLst>
          </p:cNvPr>
          <p:cNvSpPr/>
          <p:nvPr/>
        </p:nvSpPr>
        <p:spPr>
          <a:xfrm>
            <a:off x="896729" y="5748706"/>
            <a:ext cx="2525626" cy="539821"/>
          </a:xfrm>
          <a:prstGeom prst="rect">
            <a:avLst/>
          </a:prstGeom>
          <a:solidFill>
            <a:srgbClr val="00B0F0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 / 13 6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75619" y="2282340"/>
            <a:ext cx="2316907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샘플 데이터</a:t>
            </a:r>
            <a:endParaRPr lang="ko-KR" altLang="en-US" sz="3200" dirty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3" name="TextBox 220"/>
          <p:cNvSpPr txBox="1"/>
          <p:nvPr/>
        </p:nvSpPr>
        <p:spPr>
          <a:xfrm>
            <a:off x="3450771" y="3928666"/>
            <a:ext cx="836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8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</a:p>
        </p:txBody>
      </p:sp>
      <p:graphicFrame>
        <p:nvGraphicFramePr>
          <p:cNvPr id="124" name="차트 123">
            <a:extLst>
              <a:ext uri="{FF2B5EF4-FFF2-40B4-BE49-F238E27FC236}">
                <a16:creationId xmlns="" xmlns:a16="http://schemas.microsoft.com/office/drawing/2014/main" id="{47F935C2-E761-4EAD-92E7-1EF1E9E582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1214433"/>
              </p:ext>
            </p:extLst>
          </p:nvPr>
        </p:nvGraphicFramePr>
        <p:xfrm>
          <a:off x="4084320" y="2345071"/>
          <a:ext cx="7571956" cy="4045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9052675" y="3816865"/>
            <a:ext cx="0" cy="1385055"/>
          </a:xfrm>
          <a:prstGeom prst="line">
            <a:avLst/>
          </a:prstGeom>
          <a:ln w="76200">
            <a:solidFill>
              <a:srgbClr val="E33043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/>
          <p:cNvSpPr/>
          <p:nvPr/>
        </p:nvSpPr>
        <p:spPr>
          <a:xfrm>
            <a:off x="9025552" y="760130"/>
            <a:ext cx="1856123" cy="1872857"/>
          </a:xfrm>
          <a:prstGeom prst="ellipse">
            <a:avLst/>
          </a:prstGeom>
          <a:solidFill>
            <a:srgbClr val="E26368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27" name="직선 연결선 126"/>
          <p:cNvCxnSpPr>
            <a:endCxn id="126" idx="4"/>
          </p:cNvCxnSpPr>
          <p:nvPr/>
        </p:nvCxnSpPr>
        <p:spPr>
          <a:xfrm flipV="1">
            <a:off x="9050473" y="2632987"/>
            <a:ext cx="903141" cy="2006756"/>
          </a:xfrm>
          <a:prstGeom prst="line">
            <a:avLst/>
          </a:prstGeom>
          <a:ln>
            <a:solidFill>
              <a:srgbClr val="EA43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25"/>
          <p:cNvSpPr txBox="1">
            <a:spLocks noChangeArrowheads="1"/>
          </p:cNvSpPr>
          <p:nvPr/>
        </p:nvSpPr>
        <p:spPr bwMode="auto">
          <a:xfrm>
            <a:off x="8829489" y="1261677"/>
            <a:ext cx="2248248" cy="954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>
            <a:defPPr>
              <a:defRPr lang="ko-KR"/>
            </a:defPPr>
            <a:lvl1pPr marL="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감소한</a:t>
            </a:r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필요노동량</a:t>
            </a:r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18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307975" y="2011102"/>
            <a:ext cx="7820026" cy="468433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74195" y="2080891"/>
            <a:ext cx="7591245" cy="4533269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1" y="832642"/>
            <a:ext cx="5705139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배치 </a:t>
            </a:r>
            <a:r>
              <a:rPr lang="en-US" altLang="ko-KR" sz="3200" dirty="0" smtClean="0">
                <a:solidFill>
                  <a:srgbClr val="00B0F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PLANNING</a:t>
            </a:r>
            <a:endParaRPr lang="ko-KR" altLang="en-US" sz="3200" dirty="0">
              <a:solidFill>
                <a:srgbClr val="00B0F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8318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PLANNING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모델을 적용한 배치 </a:t>
            </a:r>
            <a:r>
              <a:rPr lang="en-US" altLang="ko-KR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PROCESS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화살표: 위로 굽음 21">
            <a:extLst>
              <a:ext uri="{FF2B5EF4-FFF2-40B4-BE49-F238E27FC236}">
                <a16:creationId xmlns:a16="http://schemas.microsoft.com/office/drawing/2014/main" xmlns="" id="{B6259922-1188-482F-AF54-0B0982D6206B}"/>
              </a:ext>
            </a:extLst>
          </p:cNvPr>
          <p:cNvSpPr/>
          <p:nvPr/>
        </p:nvSpPr>
        <p:spPr>
          <a:xfrm flipV="1">
            <a:off x="5787739" y="2392801"/>
            <a:ext cx="1216656" cy="532138"/>
          </a:xfrm>
          <a:prstGeom prst="bentUpArrow">
            <a:avLst>
              <a:gd name="adj1" fmla="val 50000"/>
              <a:gd name="adj2" fmla="val 50000"/>
              <a:gd name="adj3" fmla="val 50000"/>
            </a:avLst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사각형: 모서리가 접힌 도형 3">
            <a:extLst>
              <a:ext uri="{FF2B5EF4-FFF2-40B4-BE49-F238E27FC236}">
                <a16:creationId xmlns:a16="http://schemas.microsoft.com/office/drawing/2014/main" xmlns="" id="{7F13F1DC-FD84-4C93-9B20-40B9980F8FC2}"/>
              </a:ext>
            </a:extLst>
          </p:cNvPr>
          <p:cNvSpPr/>
          <p:nvPr/>
        </p:nvSpPr>
        <p:spPr>
          <a:xfrm>
            <a:off x="782475" y="2259149"/>
            <a:ext cx="1810955" cy="598351"/>
          </a:xfrm>
          <a:prstGeom prst="foldedCorner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온라인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 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</a:p>
        </p:txBody>
      </p:sp>
      <p:sp>
        <p:nvSpPr>
          <p:cNvPr id="83" name="화살표: 오른쪽 4">
            <a:extLst>
              <a:ext uri="{FF2B5EF4-FFF2-40B4-BE49-F238E27FC236}">
                <a16:creationId xmlns:a16="http://schemas.microsoft.com/office/drawing/2014/main" xmlns="" id="{4F38D09F-4317-4AB0-B3E7-D9D00AD350FC}"/>
              </a:ext>
            </a:extLst>
          </p:cNvPr>
          <p:cNvSpPr/>
          <p:nvPr/>
        </p:nvSpPr>
        <p:spPr>
          <a:xfrm>
            <a:off x="2968799" y="2250303"/>
            <a:ext cx="744295" cy="483175"/>
          </a:xfrm>
          <a:prstGeom prst="rightArrow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BFD0DCDF-1783-421F-AFFF-3666EACB15A0}"/>
              </a:ext>
            </a:extLst>
          </p:cNvPr>
          <p:cNvSpPr/>
          <p:nvPr/>
        </p:nvSpPr>
        <p:spPr>
          <a:xfrm>
            <a:off x="3666348" y="2073624"/>
            <a:ext cx="2059763" cy="9393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WMS</a:t>
            </a:r>
            <a:endParaRPr lang="ko-KR" altLang="en-US" sz="3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5" name="사각형: 둥근 모서리 6">
            <a:extLst>
              <a:ext uri="{FF2B5EF4-FFF2-40B4-BE49-F238E27FC236}">
                <a16:creationId xmlns:a16="http://schemas.microsoft.com/office/drawing/2014/main" xmlns="" id="{11FC6754-AF04-4C11-9B80-B1C4091C8D5C}"/>
              </a:ext>
            </a:extLst>
          </p:cNvPr>
          <p:cNvSpPr/>
          <p:nvPr/>
        </p:nvSpPr>
        <p:spPr>
          <a:xfrm>
            <a:off x="515481" y="2885677"/>
            <a:ext cx="7449959" cy="37815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6A492F66-F9E2-4FBD-9BDF-7DBC3940F244}"/>
              </a:ext>
            </a:extLst>
          </p:cNvPr>
          <p:cNvSpPr/>
          <p:nvPr/>
        </p:nvSpPr>
        <p:spPr>
          <a:xfrm>
            <a:off x="697493" y="3775105"/>
            <a:ext cx="3253132" cy="675900"/>
          </a:xfrm>
          <a:prstGeom prst="rect">
            <a:avLst/>
          </a:prstGeom>
          <a:noFill/>
          <a:ln w="5715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 품목 수</a:t>
            </a:r>
            <a:r>
              <a:rPr lang="en-US" altLang="ko-KR" sz="1600" b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CAPA </a:t>
            </a:r>
            <a:r>
              <a:rPr lang="ko-KR" altLang="en-US" sz="1600" b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고려 차수할당</a:t>
            </a:r>
            <a:endParaRPr lang="ko-KR" altLang="en-US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B3D7650B-76DE-4B1B-86EF-228DD9CBD2CA}"/>
              </a:ext>
            </a:extLst>
          </p:cNvPr>
          <p:cNvSpPr/>
          <p:nvPr/>
        </p:nvSpPr>
        <p:spPr>
          <a:xfrm>
            <a:off x="5096363" y="3775105"/>
            <a:ext cx="2481621" cy="675900"/>
          </a:xfrm>
          <a:prstGeom prst="rect">
            <a:avLst/>
          </a:prstGeom>
          <a:noFill/>
          <a:ln w="5715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TOTAL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PICKING</a:t>
            </a:r>
            <a:endParaRPr lang="ko-KR" altLang="en-US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8" name="사각형: 둥근 모서리 11">
            <a:extLst>
              <a:ext uri="{FF2B5EF4-FFF2-40B4-BE49-F238E27FC236}">
                <a16:creationId xmlns:a16="http://schemas.microsoft.com/office/drawing/2014/main" xmlns="" id="{508AEA1F-37A4-4BCC-9A74-83F4FCD475A9}"/>
              </a:ext>
            </a:extLst>
          </p:cNvPr>
          <p:cNvSpPr/>
          <p:nvPr/>
        </p:nvSpPr>
        <p:spPr>
          <a:xfrm>
            <a:off x="3411081" y="3006931"/>
            <a:ext cx="2120916" cy="5579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운영팀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총괄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1B390228-2013-47FB-8992-F3470F504496}"/>
              </a:ext>
            </a:extLst>
          </p:cNvPr>
          <p:cNvSpPr/>
          <p:nvPr/>
        </p:nvSpPr>
        <p:spPr>
          <a:xfrm>
            <a:off x="5092718" y="5380904"/>
            <a:ext cx="2481621" cy="675900"/>
          </a:xfrm>
          <a:prstGeom prst="rect">
            <a:avLst/>
          </a:prstGeom>
          <a:noFill/>
          <a:ln w="5715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품목 별</a:t>
            </a:r>
            <a:endParaRPr lang="en-US" altLang="ko-KR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 CELL BATCH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01D66087-177B-44D3-AD42-E0A3A8457065}"/>
              </a:ext>
            </a:extLst>
          </p:cNvPr>
          <p:cNvSpPr/>
          <p:nvPr/>
        </p:nvSpPr>
        <p:spPr>
          <a:xfrm>
            <a:off x="1603857" y="4995026"/>
            <a:ext cx="2481621" cy="675900"/>
          </a:xfrm>
          <a:prstGeom prst="rect">
            <a:avLst/>
          </a:prstGeom>
          <a:noFill/>
          <a:ln w="5715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품목별 총 주문수</a:t>
            </a:r>
            <a:r>
              <a:rPr lang="en-US" altLang="ko-KR" sz="1600" b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출현 빈도 수</a:t>
            </a:r>
            <a:endParaRPr lang="en-US" altLang="ko-KR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0BED27AA-88D6-47A7-ABB7-61129F1331E4}"/>
              </a:ext>
            </a:extLst>
          </p:cNvPr>
          <p:cNvSpPr/>
          <p:nvPr/>
        </p:nvSpPr>
        <p:spPr>
          <a:xfrm>
            <a:off x="1603857" y="5859055"/>
            <a:ext cx="2481621" cy="675900"/>
          </a:xfrm>
          <a:prstGeom prst="rect">
            <a:avLst/>
          </a:prstGeom>
          <a:noFill/>
          <a:ln w="5715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선반</a:t>
            </a:r>
            <a:r>
              <a:rPr lang="en-US" altLang="ko-KR" sz="1600" b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b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무게 등</a:t>
            </a:r>
            <a:endParaRPr lang="en-US" altLang="ko-KR" sz="1600" b="1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고정 가중치</a:t>
            </a:r>
            <a:endParaRPr lang="en-US" altLang="ko-KR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A66FC679-5340-45E1-A4B4-0BC5430C2220}"/>
              </a:ext>
            </a:extLst>
          </p:cNvPr>
          <p:cNvSpPr/>
          <p:nvPr/>
        </p:nvSpPr>
        <p:spPr>
          <a:xfrm>
            <a:off x="1318276" y="4776470"/>
            <a:ext cx="6476684" cy="201477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3" name="사각형: 둥근 모서리 19">
            <a:extLst>
              <a:ext uri="{FF2B5EF4-FFF2-40B4-BE49-F238E27FC236}">
                <a16:creationId xmlns:a16="http://schemas.microsoft.com/office/drawing/2014/main" xmlns="" id="{45A1DCAD-3CC2-4B59-A1A8-2DCEA948FF20}"/>
              </a:ext>
            </a:extLst>
          </p:cNvPr>
          <p:cNvSpPr/>
          <p:nvPr/>
        </p:nvSpPr>
        <p:spPr>
          <a:xfrm>
            <a:off x="4716807" y="6173778"/>
            <a:ext cx="3167424" cy="5579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PLANNING</a:t>
            </a:r>
            <a:endParaRPr lang="ko-KR" altLang="en-US" sz="28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5" name="화살표: 오른쪽 9">
            <a:extLst>
              <a:ext uri="{FF2B5EF4-FFF2-40B4-BE49-F238E27FC236}">
                <a16:creationId xmlns:a16="http://schemas.microsoft.com/office/drawing/2014/main" xmlns="" id="{38646AAB-281F-435E-A59A-C0BEB1F33968}"/>
              </a:ext>
            </a:extLst>
          </p:cNvPr>
          <p:cNvSpPr/>
          <p:nvPr/>
        </p:nvSpPr>
        <p:spPr>
          <a:xfrm>
            <a:off x="4240461" y="3905834"/>
            <a:ext cx="566066" cy="414441"/>
          </a:xfrm>
          <a:prstGeom prst="rightArrow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6" name="화살표: 오른쪽 13">
            <a:extLst>
              <a:ext uri="{FF2B5EF4-FFF2-40B4-BE49-F238E27FC236}">
                <a16:creationId xmlns:a16="http://schemas.microsoft.com/office/drawing/2014/main" xmlns="" id="{8C900B67-4AE3-470C-A3F7-C64DAA6C41CC}"/>
              </a:ext>
            </a:extLst>
          </p:cNvPr>
          <p:cNvSpPr/>
          <p:nvPr/>
        </p:nvSpPr>
        <p:spPr>
          <a:xfrm rot="5400000">
            <a:off x="6050494" y="4708734"/>
            <a:ext cx="566066" cy="414441"/>
          </a:xfrm>
          <a:prstGeom prst="rightArrow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7" name="화살표: 오른쪽 17">
            <a:extLst>
              <a:ext uri="{FF2B5EF4-FFF2-40B4-BE49-F238E27FC236}">
                <a16:creationId xmlns:a16="http://schemas.microsoft.com/office/drawing/2014/main" xmlns="" id="{A1D6916C-B9C2-42C3-97F7-CFC95FDC126C}"/>
              </a:ext>
            </a:extLst>
          </p:cNvPr>
          <p:cNvSpPr/>
          <p:nvPr/>
        </p:nvSpPr>
        <p:spPr>
          <a:xfrm>
            <a:off x="4424833" y="5526124"/>
            <a:ext cx="566066" cy="414441"/>
          </a:xfrm>
          <a:prstGeom prst="rightArrow">
            <a:avLst>
              <a:gd name="adj1" fmla="val 50000"/>
              <a:gd name="adj2" fmla="val 64958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xmlns="" id="{FB38FFB1-EA01-4C1D-A9DB-F27FD48D8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661" y="3513532"/>
            <a:ext cx="855902" cy="73802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xmlns="" id="{8CD4DA39-A7B5-4A3F-AE3E-EC9FBD5F14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932" y="1553701"/>
            <a:ext cx="855902" cy="73802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xmlns="" id="{93862E3D-499C-41BF-8923-131C4A52D3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932" y="2902628"/>
            <a:ext cx="855902" cy="73802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xmlns="" id="{A36F6A60-5E91-4A51-B3C6-8CF3A5243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932" y="4251555"/>
            <a:ext cx="855902" cy="73802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xmlns="" id="{5427F361-6608-4863-9206-B4E21816F2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64" y="5600481"/>
            <a:ext cx="855902" cy="73802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380A952E-B3B7-471A-9662-50FF3D10010A}"/>
              </a:ext>
            </a:extLst>
          </p:cNvPr>
          <p:cNvSpPr txBox="1"/>
          <p:nvPr/>
        </p:nvSpPr>
        <p:spPr>
          <a:xfrm>
            <a:off x="8397866" y="4348882"/>
            <a:ext cx="85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F1B83665-611F-43FA-A4AE-FB7C5517FEAA}"/>
              </a:ext>
            </a:extLst>
          </p:cNvPr>
          <p:cNvSpPr txBox="1"/>
          <p:nvPr/>
        </p:nvSpPr>
        <p:spPr>
          <a:xfrm>
            <a:off x="10564437" y="2338122"/>
            <a:ext cx="85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5A723DDF-B4C9-4C4D-B552-C9C5FA0CAFCA}"/>
              </a:ext>
            </a:extLst>
          </p:cNvPr>
          <p:cNvSpPr txBox="1"/>
          <p:nvPr/>
        </p:nvSpPr>
        <p:spPr>
          <a:xfrm>
            <a:off x="10564437" y="3687173"/>
            <a:ext cx="85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1SKU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44BF3701-5A95-4697-BFBB-5E0F1E958321}"/>
              </a:ext>
            </a:extLst>
          </p:cNvPr>
          <p:cNvSpPr txBox="1"/>
          <p:nvPr/>
        </p:nvSpPr>
        <p:spPr>
          <a:xfrm>
            <a:off x="10564437" y="5037112"/>
            <a:ext cx="85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MPS</a:t>
            </a:r>
            <a:endParaRPr lang="ko-KR" altLang="en-US" b="1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F721D640-15D6-4EBE-92DA-9C3823350F9B}"/>
              </a:ext>
            </a:extLst>
          </p:cNvPr>
          <p:cNvSpPr txBox="1"/>
          <p:nvPr/>
        </p:nvSpPr>
        <p:spPr>
          <a:xfrm>
            <a:off x="10564437" y="6387051"/>
            <a:ext cx="85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PAT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8" name="연결선: 꺾임 35">
            <a:extLst>
              <a:ext uri="{FF2B5EF4-FFF2-40B4-BE49-F238E27FC236}">
                <a16:creationId xmlns:a16="http://schemas.microsoft.com/office/drawing/2014/main" xmlns="" id="{F114CBA5-754C-49BA-A850-95918E1DF29D}"/>
              </a:ext>
            </a:extLst>
          </p:cNvPr>
          <p:cNvCxnSpPr>
            <a:cxnSpLocks/>
            <a:stCxn id="99" idx="1"/>
            <a:endCxn id="102" idx="1"/>
          </p:cNvCxnSpPr>
          <p:nvPr/>
        </p:nvCxnSpPr>
        <p:spPr>
          <a:xfrm rot="10800000" flipH="1" flipV="1">
            <a:off x="10604932" y="1922713"/>
            <a:ext cx="7732" cy="4046780"/>
          </a:xfrm>
          <a:prstGeom prst="bentConnector3">
            <a:avLst>
              <a:gd name="adj1" fmla="val -716586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xmlns="" id="{B3A6CE4A-776A-45BE-AAD9-1D8A45B8ACE0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9343563" y="3871839"/>
            <a:ext cx="707755" cy="107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5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" y="330200"/>
            <a:ext cx="10657276" cy="607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 rot="20726963">
            <a:off x="1024057" y="2532758"/>
            <a:ext cx="3942080" cy="1478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220"/>
          <p:cNvSpPr txBox="1"/>
          <p:nvPr/>
        </p:nvSpPr>
        <p:spPr>
          <a:xfrm rot="20767312">
            <a:off x="624572" y="2764109"/>
            <a:ext cx="4741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60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9372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514495" y="4497220"/>
            <a:ext cx="11095226" cy="22051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20441" y="4524927"/>
            <a:ext cx="11377602" cy="2221314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454429" y="2051989"/>
            <a:ext cx="11384294" cy="235904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0375" y="2080890"/>
            <a:ext cx="11516955" cy="2376366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2" y="832642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310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아이디어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802304" y="2781970"/>
            <a:ext cx="289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지시기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0" y="2328112"/>
            <a:ext cx="2086593" cy="208659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1680212-90DC-4036-BC65-0DD6D0B970C4}"/>
              </a:ext>
            </a:extLst>
          </p:cNvPr>
          <p:cNvSpPr txBox="1"/>
          <p:nvPr/>
        </p:nvSpPr>
        <p:spPr>
          <a:xfrm>
            <a:off x="2319068" y="4993434"/>
            <a:ext cx="2255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토탈피킹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 </a:t>
            </a:r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MPI 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지시기가 상단에만 위치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불이 점등되어 위치 지시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xmlns="" id="{261680D7-466B-45A7-AFE0-B8CA6243F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260989"/>
              </p:ext>
            </p:extLst>
          </p:nvPr>
        </p:nvGraphicFramePr>
        <p:xfrm>
          <a:off x="728077" y="5065434"/>
          <a:ext cx="153250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834">
                  <a:extLst>
                    <a:ext uri="{9D8B030D-6E8A-4147-A177-3AD203B41FA5}">
                      <a16:colId xmlns:a16="http://schemas.microsoft.com/office/drawing/2014/main" xmlns="" val="2392236844"/>
                    </a:ext>
                  </a:extLst>
                </a:gridCol>
                <a:gridCol w="510834">
                  <a:extLst>
                    <a:ext uri="{9D8B030D-6E8A-4147-A177-3AD203B41FA5}">
                      <a16:colId xmlns:a16="http://schemas.microsoft.com/office/drawing/2014/main" xmlns="" val="887984234"/>
                    </a:ext>
                  </a:extLst>
                </a:gridCol>
                <a:gridCol w="510834">
                  <a:extLst>
                    <a:ext uri="{9D8B030D-6E8A-4147-A177-3AD203B41FA5}">
                      <a16:colId xmlns:a16="http://schemas.microsoft.com/office/drawing/2014/main" xmlns="" val="2497889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7929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1324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5794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9036759"/>
                  </a:ext>
                </a:extLst>
              </a:tr>
            </a:tbl>
          </a:graphicData>
        </a:graphic>
      </p:graphicFrame>
      <p:sp>
        <p:nvSpPr>
          <p:cNvPr id="56" name="화살표: 오른쪽 16">
            <a:extLst>
              <a:ext uri="{FF2B5EF4-FFF2-40B4-BE49-F238E27FC236}">
                <a16:creationId xmlns:a16="http://schemas.microsoft.com/office/drawing/2014/main" xmlns="" id="{3C7C26F7-93C6-4CC9-AF16-4C5D823F1E8F}"/>
              </a:ext>
            </a:extLst>
          </p:cNvPr>
          <p:cNvSpPr/>
          <p:nvPr/>
        </p:nvSpPr>
        <p:spPr>
          <a:xfrm>
            <a:off x="4951683" y="5280243"/>
            <a:ext cx="1060318" cy="63907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xmlns="" id="{2D432FBF-458A-4728-BF5E-4831D292A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016706"/>
              </p:ext>
            </p:extLst>
          </p:nvPr>
        </p:nvGraphicFramePr>
        <p:xfrm>
          <a:off x="723973" y="4932474"/>
          <a:ext cx="1536606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202">
                  <a:extLst>
                    <a:ext uri="{9D8B030D-6E8A-4147-A177-3AD203B41FA5}">
                      <a16:colId xmlns:a16="http://schemas.microsoft.com/office/drawing/2014/main" xmlns="" val="3748571757"/>
                    </a:ext>
                  </a:extLst>
                </a:gridCol>
                <a:gridCol w="512202">
                  <a:extLst>
                    <a:ext uri="{9D8B030D-6E8A-4147-A177-3AD203B41FA5}">
                      <a16:colId xmlns:a16="http://schemas.microsoft.com/office/drawing/2014/main" xmlns="" val="3123673655"/>
                    </a:ext>
                  </a:extLst>
                </a:gridCol>
                <a:gridCol w="512202">
                  <a:extLst>
                    <a:ext uri="{9D8B030D-6E8A-4147-A177-3AD203B41FA5}">
                      <a16:colId xmlns:a16="http://schemas.microsoft.com/office/drawing/2014/main" xmlns="" val="159205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25054274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xmlns="" id="{793462C5-C17F-4EB0-9EBB-2EA554923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820287"/>
              </p:ext>
            </p:extLst>
          </p:nvPr>
        </p:nvGraphicFramePr>
        <p:xfrm>
          <a:off x="6146576" y="4697451"/>
          <a:ext cx="2300538" cy="1876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846">
                  <a:extLst>
                    <a:ext uri="{9D8B030D-6E8A-4147-A177-3AD203B41FA5}">
                      <a16:colId xmlns:a16="http://schemas.microsoft.com/office/drawing/2014/main" xmlns="" val="2392236844"/>
                    </a:ext>
                  </a:extLst>
                </a:gridCol>
                <a:gridCol w="766846">
                  <a:extLst>
                    <a:ext uri="{9D8B030D-6E8A-4147-A177-3AD203B41FA5}">
                      <a16:colId xmlns:a16="http://schemas.microsoft.com/office/drawing/2014/main" xmlns="" val="887984234"/>
                    </a:ext>
                  </a:extLst>
                </a:gridCol>
                <a:gridCol w="766846">
                  <a:extLst>
                    <a:ext uri="{9D8B030D-6E8A-4147-A177-3AD203B41FA5}">
                      <a16:colId xmlns:a16="http://schemas.microsoft.com/office/drawing/2014/main" xmlns="" val="2497889882"/>
                    </a:ext>
                  </a:extLst>
                </a:gridCol>
              </a:tblGrid>
              <a:tr h="4793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7929476"/>
                  </a:ext>
                </a:extLst>
              </a:tr>
              <a:tr h="4656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1324216"/>
                  </a:ext>
                </a:extLst>
              </a:tr>
              <a:tr h="4656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5794260"/>
                  </a:ext>
                </a:extLst>
              </a:tr>
              <a:tr h="4656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9036759"/>
                  </a:ext>
                </a:extLst>
              </a:tr>
            </a:tbl>
          </a:graphicData>
        </a:graphic>
      </p:graphicFrame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201029A9-3963-4521-A91B-A44A43BF8ACD}"/>
              </a:ext>
            </a:extLst>
          </p:cNvPr>
          <p:cNvGrpSpPr/>
          <p:nvPr/>
        </p:nvGrpSpPr>
        <p:grpSpPr>
          <a:xfrm>
            <a:off x="7149453" y="5291380"/>
            <a:ext cx="361191" cy="121819"/>
            <a:chOff x="7805670" y="3278222"/>
            <a:chExt cx="581441" cy="144000"/>
          </a:xfrm>
          <a:solidFill>
            <a:srgbClr val="F16915"/>
          </a:solidFill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xmlns="" id="{9A013F8B-FBDC-4374-A89F-5206B0EEE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567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xmlns="" id="{BB4591FF-4F59-4D57-B07E-920EF61425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205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xmlns="" id="{A71EB875-6DA3-4199-AC31-91A25B7079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74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201029A9-3963-4521-A91B-A44A43BF8ACD}"/>
              </a:ext>
            </a:extLst>
          </p:cNvPr>
          <p:cNvGrpSpPr/>
          <p:nvPr/>
        </p:nvGrpSpPr>
        <p:grpSpPr>
          <a:xfrm>
            <a:off x="1245618" y="4921434"/>
            <a:ext cx="461262" cy="124170"/>
            <a:chOff x="7805670" y="3278222"/>
            <a:chExt cx="581441" cy="144000"/>
          </a:xfrm>
          <a:solidFill>
            <a:srgbClr val="F16915"/>
          </a:solidFill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xmlns="" id="{9A013F8B-FBDC-4374-A89F-5206B0EEE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567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xmlns="" id="{BB4591FF-4F59-4D57-B07E-920EF61425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205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xmlns="" id="{A71EB875-6DA3-4199-AC31-91A25B7079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740" y="3278222"/>
              <a:ext cx="144371" cy="14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481017" y="4674535"/>
            <a:ext cx="33577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배치 </a:t>
            </a:r>
            <a:r>
              <a:rPr lang="en-US" altLang="ko-KR" sz="20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PLANNING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 따른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적재위치를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LED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지시기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이용해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EE922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작업자의 </a:t>
            </a:r>
            <a:r>
              <a:rPr lang="ko-KR" altLang="en-US" sz="2000" dirty="0">
                <a:solidFill>
                  <a:srgbClr val="EE922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가시성 및 </a:t>
            </a:r>
            <a:r>
              <a:rPr lang="ko-KR" altLang="en-US" sz="2000" dirty="0" smtClean="0">
                <a:solidFill>
                  <a:srgbClr val="EE922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효율성</a:t>
            </a:r>
            <a:endParaRPr lang="en-US" altLang="ko-KR" sz="2000" dirty="0" smtClean="0">
              <a:solidFill>
                <a:srgbClr val="EE922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증대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596" y="2455428"/>
            <a:ext cx="2289973" cy="189589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8321723" y="2681392"/>
            <a:ext cx="3870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PLANNING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1680212-90DC-4036-BC65-0DD6D0B970C4}"/>
              </a:ext>
            </a:extLst>
          </p:cNvPr>
          <p:cNvSpPr txBox="1"/>
          <p:nvPr/>
        </p:nvSpPr>
        <p:spPr>
          <a:xfrm>
            <a:off x="8364725" y="3177347"/>
            <a:ext cx="3533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종합적 데이터를 기반으로 한 배치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1680212-90DC-4036-BC65-0DD6D0B970C4}"/>
              </a:ext>
            </a:extLst>
          </p:cNvPr>
          <p:cNvSpPr txBox="1"/>
          <p:nvPr/>
        </p:nvSpPr>
        <p:spPr>
          <a:xfrm>
            <a:off x="2882036" y="3239071"/>
            <a:ext cx="321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LED 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지시기를 통한 배치 가시화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1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2" y="832642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3823335" y="832642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3687758" y="838171"/>
            <a:ext cx="5141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DEMO </a:t>
            </a:r>
            <a:r>
              <a:rPr lang="en-US" altLang="ko-KR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PROCESS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xmlns="" id="{A5047476-FB7A-403B-A22B-841FB055EC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932" y="1763511"/>
          <a:ext cx="1770754" cy="1281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77">
                  <a:extLst>
                    <a:ext uri="{9D8B030D-6E8A-4147-A177-3AD203B41FA5}">
                      <a16:colId xmlns:a16="http://schemas.microsoft.com/office/drawing/2014/main" xmlns="" val="3999704138"/>
                    </a:ext>
                  </a:extLst>
                </a:gridCol>
                <a:gridCol w="885377">
                  <a:extLst>
                    <a:ext uri="{9D8B030D-6E8A-4147-A177-3AD203B41FA5}">
                      <a16:colId xmlns:a16="http://schemas.microsoft.com/office/drawing/2014/main" xmlns="" val="2264987866"/>
                    </a:ext>
                  </a:extLst>
                </a:gridCol>
              </a:tblGrid>
              <a:tr h="388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품목</a:t>
                      </a: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 주문수량</a:t>
                      </a:r>
                      <a:endParaRPr lang="ko-KR" altLang="en-US" sz="12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1860313289"/>
                  </a:ext>
                </a:extLst>
              </a:tr>
              <a:tr h="278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육개장</a:t>
                      </a: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350</a:t>
                      </a:r>
                      <a:endParaRPr lang="ko-KR" altLang="en-US" sz="12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3089453513"/>
                  </a:ext>
                </a:extLst>
              </a:tr>
              <a:tr h="278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햇반</a:t>
                      </a:r>
                      <a:endParaRPr lang="ko-KR" altLang="en-US" sz="12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200</a:t>
                      </a:r>
                      <a:endParaRPr lang="ko-KR" altLang="en-US" sz="12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3229407051"/>
                  </a:ext>
                </a:extLst>
              </a:tr>
              <a:tr h="278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김스낵</a:t>
                      </a:r>
                      <a:endParaRPr lang="ko-KR" altLang="en-US" sz="12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180</a:t>
                      </a:r>
                      <a:endParaRPr lang="ko-KR" altLang="en-US" sz="12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2362967945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xmlns="" id="{B1F7D447-4604-41A4-9DC6-CC98D99391C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3289" y="3550236"/>
          <a:ext cx="1466450" cy="13042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3225">
                  <a:extLst>
                    <a:ext uri="{9D8B030D-6E8A-4147-A177-3AD203B41FA5}">
                      <a16:colId xmlns:a16="http://schemas.microsoft.com/office/drawing/2014/main" xmlns="" val="3999704138"/>
                    </a:ext>
                  </a:extLst>
                </a:gridCol>
                <a:gridCol w="733225">
                  <a:extLst>
                    <a:ext uri="{9D8B030D-6E8A-4147-A177-3AD203B41FA5}">
                      <a16:colId xmlns:a16="http://schemas.microsoft.com/office/drawing/2014/main" xmlns="" val="2264987866"/>
                    </a:ext>
                  </a:extLst>
                </a:gridCol>
              </a:tblGrid>
              <a:tr h="328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CELL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가중치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/>
                </a:tc>
                <a:extLst>
                  <a:ext uri="{0D108BD9-81ED-4DB2-BD59-A6C34878D82A}">
                    <a16:rowId xmlns:a16="http://schemas.microsoft.com/office/drawing/2014/main" xmlns="" val="1860313289"/>
                  </a:ext>
                </a:extLst>
              </a:tr>
              <a:tr h="292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/>
                </a:tc>
                <a:extLst>
                  <a:ext uri="{0D108BD9-81ED-4DB2-BD59-A6C34878D82A}">
                    <a16:rowId xmlns:a16="http://schemas.microsoft.com/office/drawing/2014/main" xmlns="" val="3089453513"/>
                  </a:ext>
                </a:extLst>
              </a:tr>
              <a:tr h="292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/>
                </a:tc>
                <a:extLst>
                  <a:ext uri="{0D108BD9-81ED-4DB2-BD59-A6C34878D82A}">
                    <a16:rowId xmlns:a16="http://schemas.microsoft.com/office/drawing/2014/main" xmlns="" val="3229407051"/>
                  </a:ext>
                </a:extLst>
              </a:tr>
              <a:tr h="292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6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/>
                </a:tc>
                <a:extLst>
                  <a:ext uri="{0D108BD9-81ED-4DB2-BD59-A6C34878D82A}">
                    <a16:rowId xmlns:a16="http://schemas.microsoft.com/office/drawing/2014/main" xmlns="" val="2362967945"/>
                  </a:ext>
                </a:extLst>
              </a:tr>
            </a:tbl>
          </a:graphicData>
        </a:graphic>
      </p:graphicFrame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xmlns="" id="{95B47940-9BCE-48E5-9BC2-6C145E1DDEB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2371" y="5240940"/>
          <a:ext cx="1664876" cy="11632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76032">
                  <a:extLst>
                    <a:ext uri="{9D8B030D-6E8A-4147-A177-3AD203B41FA5}">
                      <a16:colId xmlns:a16="http://schemas.microsoft.com/office/drawing/2014/main" xmlns="" val="3999704138"/>
                    </a:ext>
                  </a:extLst>
                </a:gridCol>
                <a:gridCol w="788844">
                  <a:extLst>
                    <a:ext uri="{9D8B030D-6E8A-4147-A177-3AD203B41FA5}">
                      <a16:colId xmlns:a16="http://schemas.microsoft.com/office/drawing/2014/main" xmlns="" val="2264987866"/>
                    </a:ext>
                  </a:extLst>
                </a:gridCol>
              </a:tblGrid>
              <a:tr h="370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품목</a:t>
                      </a: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 </a:t>
                      </a:r>
                      <a:endParaRPr lang="en-US" altLang="ko-KR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빈도수</a:t>
                      </a: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1860313289"/>
                  </a:ext>
                </a:extLst>
              </a:tr>
              <a:tr h="248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햇반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45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3089453513"/>
                  </a:ext>
                </a:extLst>
              </a:tr>
              <a:tr h="248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설렁탕</a:t>
                      </a: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37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3229407051"/>
                  </a:ext>
                </a:extLst>
              </a:tr>
              <a:tr h="248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맛방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2362967945"/>
                  </a:ext>
                </a:extLst>
              </a:tr>
            </a:tbl>
          </a:graphicData>
        </a:graphic>
      </p:graphicFrame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xmlns="" id="{0C51790B-57DC-4FCD-9887-36853735F0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88325" y="4250532"/>
          <a:ext cx="3124702" cy="10296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24702">
                  <a:extLst>
                    <a:ext uri="{9D8B030D-6E8A-4147-A177-3AD203B41FA5}">
                      <a16:colId xmlns:a16="http://schemas.microsoft.com/office/drawing/2014/main" xmlns="" val="983513664"/>
                    </a:ext>
                  </a:extLst>
                </a:gridCol>
              </a:tblGrid>
              <a:tr h="1029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</a:t>
                      </a:r>
                      <a:r>
                        <a:rPr lang="ko-KR" altLang="en-US" sz="2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을 이용한 정수 계획법</a:t>
                      </a:r>
                      <a:endParaRPr lang="en-US" altLang="ko-KR" sz="2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en-US" altLang="ko-KR" sz="24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IpSolve</a:t>
                      </a:r>
                      <a:r>
                        <a:rPr lang="en-US" altLang="ko-KR" sz="2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Package)</a:t>
                      </a:r>
                      <a:endParaRPr lang="ko-KR" altLang="en-US" sz="2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2182" marR="72182" marT="36091" marB="36091" anchor="ctr"/>
                </a:tc>
                <a:extLst>
                  <a:ext uri="{0D108BD9-81ED-4DB2-BD59-A6C34878D82A}">
                    <a16:rowId xmlns:a16="http://schemas.microsoft.com/office/drawing/2014/main" xmlns="" val="2198080581"/>
                  </a:ext>
                </a:extLst>
              </a:tr>
            </a:tbl>
          </a:graphicData>
        </a:graphic>
      </p:graphicFrame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xmlns="" id="{D10C5061-62D8-4C1F-A06A-904051274BBD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2389119" y="4754596"/>
            <a:ext cx="1099206" cy="1074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5">
            <a:extLst>
              <a:ext uri="{FF2B5EF4-FFF2-40B4-BE49-F238E27FC236}">
                <a16:creationId xmlns:a16="http://schemas.microsoft.com/office/drawing/2014/main" xmlns="" id="{A2D36BD6-3890-4FF3-BD29-9C2C1430B2B8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2463715" y="2869576"/>
            <a:ext cx="2586961" cy="1380956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8">
            <a:extLst>
              <a:ext uri="{FF2B5EF4-FFF2-40B4-BE49-F238E27FC236}">
                <a16:creationId xmlns:a16="http://schemas.microsoft.com/office/drawing/2014/main" xmlns="" id="{6AC4C1B1-68C4-4ABA-8662-CEA42FB503D4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2651760" y="5280156"/>
            <a:ext cx="2398916" cy="583851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xmlns="" id="{585AA9AF-DAD4-43A4-92C5-9CFF4612E7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94880" y="1417417"/>
          <a:ext cx="4130052" cy="13181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2513">
                  <a:extLst>
                    <a:ext uri="{9D8B030D-6E8A-4147-A177-3AD203B41FA5}">
                      <a16:colId xmlns:a16="http://schemas.microsoft.com/office/drawing/2014/main" xmlns="" val="2071291780"/>
                    </a:ext>
                  </a:extLst>
                </a:gridCol>
                <a:gridCol w="1032513">
                  <a:extLst>
                    <a:ext uri="{9D8B030D-6E8A-4147-A177-3AD203B41FA5}">
                      <a16:colId xmlns:a16="http://schemas.microsoft.com/office/drawing/2014/main" xmlns="" val="2773874212"/>
                    </a:ext>
                  </a:extLst>
                </a:gridCol>
                <a:gridCol w="1032513">
                  <a:extLst>
                    <a:ext uri="{9D8B030D-6E8A-4147-A177-3AD203B41FA5}">
                      <a16:colId xmlns:a16="http://schemas.microsoft.com/office/drawing/2014/main" xmlns="" val="2101194905"/>
                    </a:ext>
                  </a:extLst>
                </a:gridCol>
                <a:gridCol w="1032513">
                  <a:extLst>
                    <a:ext uri="{9D8B030D-6E8A-4147-A177-3AD203B41FA5}">
                      <a16:colId xmlns:a16="http://schemas.microsoft.com/office/drawing/2014/main" xmlns="" val="3492603198"/>
                    </a:ext>
                  </a:extLst>
                </a:gridCol>
              </a:tblGrid>
              <a:tr h="32953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Cell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Cell 2</a:t>
                      </a:r>
                      <a:endParaRPr lang="ko-KR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Cell 3</a:t>
                      </a:r>
                      <a:endParaRPr lang="ko-KR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536020032"/>
                  </a:ext>
                </a:extLst>
              </a:tr>
              <a:tr h="329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Sku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1</a:t>
                      </a:r>
                      <a:endParaRPr lang="ko-KR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4049752999"/>
                  </a:ext>
                </a:extLst>
              </a:tr>
              <a:tr h="329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Sku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2</a:t>
                      </a:r>
                      <a:endParaRPr lang="ko-KR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3755927607"/>
                  </a:ext>
                </a:extLst>
              </a:tr>
              <a:tr h="329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Sku 3</a:t>
                      </a:r>
                      <a:endParaRPr lang="ko-KR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254" marR="81254" marT="40627" marB="40627" anchor="ctr"/>
                </a:tc>
                <a:extLst>
                  <a:ext uri="{0D108BD9-81ED-4DB2-BD59-A6C34878D82A}">
                    <a16:rowId xmlns:a16="http://schemas.microsoft.com/office/drawing/2014/main" xmlns="" val="2580594297"/>
                  </a:ext>
                </a:extLst>
              </a:tr>
            </a:tbl>
          </a:graphicData>
        </a:graphic>
      </p:graphicFrame>
      <p:cxnSp>
        <p:nvCxnSpPr>
          <p:cNvPr id="105" name="연결선: 꺾임 28">
            <a:extLst>
              <a:ext uri="{FF2B5EF4-FFF2-40B4-BE49-F238E27FC236}">
                <a16:creationId xmlns:a16="http://schemas.microsoft.com/office/drawing/2014/main" xmlns="" id="{1AA6214C-DE37-4183-8CB6-354153B8F6AE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 flipV="1">
            <a:off x="6613027" y="2076481"/>
            <a:ext cx="681853" cy="2688863"/>
          </a:xfrm>
          <a:prstGeom prst="bentConnector3">
            <a:avLst>
              <a:gd name="adj1" fmla="val 50000"/>
            </a:avLst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그림 105">
            <a:extLst>
              <a:ext uri="{FF2B5EF4-FFF2-40B4-BE49-F238E27FC236}">
                <a16:creationId xmlns:a16="http://schemas.microsoft.com/office/drawing/2014/main" xmlns="" id="{AFFB1A8A-8931-4648-9D47-4F60334921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7918682" y="4163721"/>
            <a:ext cx="2880964" cy="2535407"/>
          </a:xfrm>
          <a:prstGeom prst="rect">
            <a:avLst/>
          </a:prstGeom>
        </p:spPr>
      </p:pic>
      <p:cxnSp>
        <p:nvCxnSpPr>
          <p:cNvPr id="107" name="연결선: 꺾임 37">
            <a:extLst>
              <a:ext uri="{FF2B5EF4-FFF2-40B4-BE49-F238E27FC236}">
                <a16:creationId xmlns:a16="http://schemas.microsoft.com/office/drawing/2014/main" xmlns="" id="{0246F12B-F61D-4452-B52A-9C98ED016F4B}"/>
              </a:ext>
            </a:extLst>
          </p:cNvPr>
          <p:cNvCxnSpPr>
            <a:cxnSpLocks/>
            <a:stCxn id="104" idx="2"/>
            <a:endCxn id="106" idx="0"/>
          </p:cNvCxnSpPr>
          <p:nvPr/>
        </p:nvCxnSpPr>
        <p:spPr>
          <a:xfrm rot="5400000">
            <a:off x="8645447" y="3449262"/>
            <a:ext cx="1428176" cy="742"/>
          </a:xfrm>
          <a:prstGeom prst="bentConnector3">
            <a:avLst>
              <a:gd name="adj1" fmla="val 50000"/>
            </a:avLst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098ECF98-3441-45CF-9EA7-813F576CE7E3}"/>
              </a:ext>
            </a:extLst>
          </p:cNvPr>
          <p:cNvSpPr txBox="1"/>
          <p:nvPr/>
        </p:nvSpPr>
        <p:spPr>
          <a:xfrm>
            <a:off x="2930488" y="1417417"/>
            <a:ext cx="43643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 </a:t>
            </a:r>
            <a:endParaRPr lang="en-US" altLang="ko-KR" sz="4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PLANNING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41489" y="3058725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 수량 값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846929" y="487160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적재 위치</a:t>
            </a:r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803173" y="6329796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 빈도수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12491" y="1699980"/>
            <a:ext cx="2264636" cy="499914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2586196" y="6024876"/>
            <a:ext cx="37064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종합적 주문정보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470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23732" y="832642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941822" y="4689597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806854" y="4553234"/>
            <a:ext cx="3113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</a:t>
            </a:r>
            <a:r>
              <a:rPr lang="ko-KR" altLang="en-US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지시기</a:t>
            </a:r>
            <a:r>
              <a:rPr lang="en-US" altLang="ko-KR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PROCESS</a:t>
            </a:r>
            <a:endParaRPr lang="ko-KR" altLang="en-US" sz="44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25E67642-5CEF-4AF1-8822-A957DD672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1" r="14446"/>
          <a:stretch/>
        </p:blipFill>
        <p:spPr>
          <a:xfrm>
            <a:off x="460375" y="1577801"/>
            <a:ext cx="1591733" cy="2295768"/>
          </a:xfrm>
          <a:prstGeom prst="rect">
            <a:avLst/>
          </a:prstGeom>
        </p:spPr>
      </p:pic>
      <p:sp>
        <p:nvSpPr>
          <p:cNvPr id="49" name="사각형: 둥근 모서리 5">
            <a:extLst>
              <a:ext uri="{FF2B5EF4-FFF2-40B4-BE49-F238E27FC236}">
                <a16:creationId xmlns:a16="http://schemas.microsoft.com/office/drawing/2014/main" xmlns="" id="{434CE1D4-80C9-4120-9840-52123AE6CA42}"/>
              </a:ext>
            </a:extLst>
          </p:cNvPr>
          <p:cNvSpPr/>
          <p:nvPr/>
        </p:nvSpPr>
        <p:spPr>
          <a:xfrm>
            <a:off x="4331428" y="1995682"/>
            <a:ext cx="2252135" cy="1329267"/>
          </a:xfrm>
          <a:prstGeom prst="roundRect">
            <a:avLst/>
          </a:prstGeom>
          <a:ln/>
          <a:effectLst>
            <a:softEdge rad="317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</a:t>
            </a:r>
            <a:endParaRPr lang="en-US" altLang="ko-KR" sz="2400" b="1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PLANNING</a:t>
            </a:r>
            <a:endParaRPr lang="ko-KR" altLang="en-US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화살표: 오른쪽 7">
            <a:extLst>
              <a:ext uri="{FF2B5EF4-FFF2-40B4-BE49-F238E27FC236}">
                <a16:creationId xmlns:a16="http://schemas.microsoft.com/office/drawing/2014/main" xmlns="" id="{3576F7B1-123F-4132-A68C-1AA831B717DC}"/>
              </a:ext>
            </a:extLst>
          </p:cNvPr>
          <p:cNvSpPr/>
          <p:nvPr/>
        </p:nvSpPr>
        <p:spPr>
          <a:xfrm>
            <a:off x="6935515" y="2448648"/>
            <a:ext cx="795866" cy="423333"/>
          </a:xfrm>
          <a:prstGeom prst="rightArrow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359A29C3-300A-4B5E-B34E-6855581490CE}"/>
              </a:ext>
            </a:extLst>
          </p:cNvPr>
          <p:cNvSpPr/>
          <p:nvPr/>
        </p:nvSpPr>
        <p:spPr>
          <a:xfrm>
            <a:off x="8083333" y="1872914"/>
            <a:ext cx="1791952" cy="1440000"/>
          </a:xfrm>
          <a:prstGeom prst="ellipse">
            <a:avLst/>
          </a:prstGeom>
          <a:ln/>
          <a:effectLst>
            <a:softEdge rad="317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최적의</a:t>
            </a:r>
            <a:endParaRPr lang="en-US" altLang="ko-KR" sz="28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 값</a:t>
            </a:r>
          </a:p>
        </p:txBody>
      </p:sp>
      <p:sp>
        <p:nvSpPr>
          <p:cNvPr id="53" name="사각형: 둥근 모서리 10">
            <a:extLst>
              <a:ext uri="{FF2B5EF4-FFF2-40B4-BE49-F238E27FC236}">
                <a16:creationId xmlns:a16="http://schemas.microsoft.com/office/drawing/2014/main" xmlns="" id="{23509F94-B3E2-444F-AB5A-5ACD73D94120}"/>
              </a:ext>
            </a:extLst>
          </p:cNvPr>
          <p:cNvSpPr/>
          <p:nvPr/>
        </p:nvSpPr>
        <p:spPr>
          <a:xfrm>
            <a:off x="9451185" y="4734183"/>
            <a:ext cx="1953663" cy="1324724"/>
          </a:xfrm>
          <a:prstGeom prst="roundRect">
            <a:avLst/>
          </a:prstGeom>
          <a:ln/>
          <a:effectLst>
            <a:softEdge rad="3175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ko-KR" altLang="en-US" sz="3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화살표: 오른쪽 14">
            <a:extLst>
              <a:ext uri="{FF2B5EF4-FFF2-40B4-BE49-F238E27FC236}">
                <a16:creationId xmlns:a16="http://schemas.microsoft.com/office/drawing/2014/main" xmlns="" id="{AB71E916-0857-4233-8DA3-A6F1BAAACCFE}"/>
              </a:ext>
            </a:extLst>
          </p:cNvPr>
          <p:cNvSpPr/>
          <p:nvPr/>
        </p:nvSpPr>
        <p:spPr>
          <a:xfrm>
            <a:off x="3375879" y="2448648"/>
            <a:ext cx="795866" cy="423333"/>
          </a:xfrm>
          <a:prstGeom prst="rightArrow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xmlns="" id="{886D0337-79A1-4092-A5D3-C2D5E846C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031940"/>
              </p:ext>
            </p:extLst>
          </p:nvPr>
        </p:nvGraphicFramePr>
        <p:xfrm>
          <a:off x="4546408" y="3739872"/>
          <a:ext cx="3804040" cy="2890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010">
                  <a:extLst>
                    <a:ext uri="{9D8B030D-6E8A-4147-A177-3AD203B41FA5}">
                      <a16:colId xmlns:a16="http://schemas.microsoft.com/office/drawing/2014/main" xmlns="" val="1109483520"/>
                    </a:ext>
                  </a:extLst>
                </a:gridCol>
                <a:gridCol w="951010">
                  <a:extLst>
                    <a:ext uri="{9D8B030D-6E8A-4147-A177-3AD203B41FA5}">
                      <a16:colId xmlns:a16="http://schemas.microsoft.com/office/drawing/2014/main" xmlns="" val="2473893152"/>
                    </a:ext>
                  </a:extLst>
                </a:gridCol>
                <a:gridCol w="951010">
                  <a:extLst>
                    <a:ext uri="{9D8B030D-6E8A-4147-A177-3AD203B41FA5}">
                      <a16:colId xmlns:a16="http://schemas.microsoft.com/office/drawing/2014/main" xmlns="" val="1906033962"/>
                    </a:ext>
                  </a:extLst>
                </a:gridCol>
                <a:gridCol w="951010">
                  <a:extLst>
                    <a:ext uri="{9D8B030D-6E8A-4147-A177-3AD203B41FA5}">
                      <a16:colId xmlns:a16="http://schemas.microsoft.com/office/drawing/2014/main" xmlns="" val="124902252"/>
                    </a:ext>
                  </a:extLst>
                </a:gridCol>
              </a:tblGrid>
              <a:tr h="510222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2655080"/>
                  </a:ext>
                </a:extLst>
              </a:tr>
              <a:tr h="212281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3984349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4150818"/>
                  </a:ext>
                </a:extLst>
              </a:tr>
              <a:tr h="212281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2276473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732924"/>
                  </a:ext>
                </a:extLst>
              </a:tr>
              <a:tr h="212281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3162935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1145352"/>
                  </a:ext>
                </a:extLst>
              </a:tr>
              <a:tr h="212281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1750098"/>
                  </a:ext>
                </a:extLst>
              </a:tr>
            </a:tbl>
          </a:graphicData>
        </a:graphic>
      </p:graphicFrame>
      <p:sp>
        <p:nvSpPr>
          <p:cNvPr id="57" name="화살표: 오른쪽 16">
            <a:extLst>
              <a:ext uri="{FF2B5EF4-FFF2-40B4-BE49-F238E27FC236}">
                <a16:creationId xmlns:a16="http://schemas.microsoft.com/office/drawing/2014/main" xmlns="" id="{36083D8D-DD71-4974-9525-762B0EB5C2AE}"/>
              </a:ext>
            </a:extLst>
          </p:cNvPr>
          <p:cNvSpPr/>
          <p:nvPr/>
        </p:nvSpPr>
        <p:spPr>
          <a:xfrm flipH="1">
            <a:off x="8499787" y="5184878"/>
            <a:ext cx="795866" cy="423333"/>
          </a:xfrm>
          <a:prstGeom prst="rightArrow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2FABF8C6-210C-4398-AA0C-BFB704E4B84A}"/>
              </a:ext>
            </a:extLst>
          </p:cNvPr>
          <p:cNvSpPr>
            <a:spLocks noChangeAspect="1"/>
          </p:cNvSpPr>
          <p:nvPr/>
        </p:nvSpPr>
        <p:spPr>
          <a:xfrm>
            <a:off x="6801777" y="5051537"/>
            <a:ext cx="108000" cy="10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D24928F1-A90D-4186-B92F-5042777C323A}"/>
              </a:ext>
            </a:extLst>
          </p:cNvPr>
          <p:cNvSpPr>
            <a:spLocks noChangeAspect="1"/>
          </p:cNvSpPr>
          <p:nvPr/>
        </p:nvSpPr>
        <p:spPr>
          <a:xfrm>
            <a:off x="6945675" y="5051537"/>
            <a:ext cx="108000" cy="10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D31572AF-360D-495F-8594-A6DD0250FA39}"/>
              </a:ext>
            </a:extLst>
          </p:cNvPr>
          <p:cNvSpPr/>
          <p:nvPr/>
        </p:nvSpPr>
        <p:spPr>
          <a:xfrm>
            <a:off x="6383913" y="4406954"/>
            <a:ext cx="1079329" cy="8430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화살표: 위로 굽음 21">
            <a:extLst>
              <a:ext uri="{FF2B5EF4-FFF2-40B4-BE49-F238E27FC236}">
                <a16:creationId xmlns:a16="http://schemas.microsoft.com/office/drawing/2014/main" xmlns="" id="{B6259922-1188-482F-AF54-0B0982D6206B}"/>
              </a:ext>
            </a:extLst>
          </p:cNvPr>
          <p:cNvSpPr/>
          <p:nvPr/>
        </p:nvSpPr>
        <p:spPr>
          <a:xfrm flipV="1">
            <a:off x="9875285" y="2474044"/>
            <a:ext cx="734140" cy="1683178"/>
          </a:xfrm>
          <a:prstGeom prst="bentUpArrow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5DBEF218-572A-4B3C-8D10-B60A1F8C0C73}"/>
              </a:ext>
            </a:extLst>
          </p:cNvPr>
          <p:cNvSpPr txBox="1"/>
          <p:nvPr/>
        </p:nvSpPr>
        <p:spPr>
          <a:xfrm>
            <a:off x="1983877" y="2121705"/>
            <a:ext cx="1345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적재할 </a:t>
            </a:r>
            <a:endParaRPr lang="en-US" altLang="ko-KR" sz="3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25E67642-5CEF-4AF1-8822-A957DD672D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1" r="14446"/>
          <a:stretch/>
        </p:blipFill>
        <p:spPr>
          <a:xfrm>
            <a:off x="6731211" y="4458117"/>
            <a:ext cx="357132" cy="51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0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433308" y="2025229"/>
            <a:ext cx="5175012" cy="462313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0375" y="2080890"/>
            <a:ext cx="5147945" cy="4594230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650BF5C-9414-472C-A81B-49C57E9FD528}"/>
              </a:ext>
            </a:extLst>
          </p:cNvPr>
          <p:cNvSpPr/>
          <p:nvPr/>
        </p:nvSpPr>
        <p:spPr>
          <a:xfrm>
            <a:off x="18475" y="818649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572DCE-F97C-42BB-BE6D-69155A2F6BA7}"/>
              </a:ext>
            </a:extLst>
          </p:cNvPr>
          <p:cNvSpPr txBox="1"/>
          <p:nvPr/>
        </p:nvSpPr>
        <p:spPr>
          <a:xfrm>
            <a:off x="102004" y="790905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CE70949-C53E-4875-A549-CEF975AD7327}"/>
              </a:ext>
            </a:extLst>
          </p:cNvPr>
          <p:cNvSpPr txBox="1"/>
          <p:nvPr/>
        </p:nvSpPr>
        <p:spPr>
          <a:xfrm>
            <a:off x="1078916" y="772215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실행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xmlns="" id="{4E41E779-131B-48AE-AF99-AFF6C4DF2389}"/>
              </a:ext>
            </a:extLst>
          </p:cNvPr>
          <p:cNvSpPr/>
          <p:nvPr/>
        </p:nvSpPr>
        <p:spPr>
          <a:xfrm rot="6748181">
            <a:off x="671993" y="1170479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310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구현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3" y="2295252"/>
            <a:ext cx="1124087" cy="112408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634148" y="3474728"/>
            <a:ext cx="163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 </a:t>
            </a:r>
            <a:endParaRPr lang="en-US" altLang="ko-KR" sz="24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바코드 입력</a:t>
            </a:r>
            <a:endParaRPr lang="ko-KR" altLang="en-US" sz="24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화살표: 오른쪽 14">
            <a:extLst>
              <a:ext uri="{FF2B5EF4-FFF2-40B4-BE49-F238E27FC236}">
                <a16:creationId xmlns:a16="http://schemas.microsoft.com/office/drawing/2014/main" xmlns="" id="{AB71E916-0857-4233-8DA3-A6F1BAAACCFE}"/>
              </a:ext>
            </a:extLst>
          </p:cNvPr>
          <p:cNvSpPr/>
          <p:nvPr/>
        </p:nvSpPr>
        <p:spPr>
          <a:xfrm>
            <a:off x="2444478" y="2746987"/>
            <a:ext cx="601765" cy="342710"/>
          </a:xfrm>
          <a:prstGeom prst="rightArrow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90" y="2220610"/>
            <a:ext cx="1395464" cy="139546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998541" y="3623340"/>
            <a:ext cx="1668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</a:t>
            </a:r>
            <a:endParaRPr lang="en-US" altLang="ko-KR" sz="2400" b="1" dirty="0" smtClean="0">
              <a:ln>
                <a:solidFill>
                  <a:srgbClr val="525252">
                    <a:alpha val="30000"/>
                  </a:srgbClr>
                </a:solidFill>
              </a:ln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PLANNING</a:t>
            </a:r>
            <a:endParaRPr lang="ko-KR" altLang="en-US" sz="24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화살표: 오른쪽 7">
            <a:extLst>
              <a:ext uri="{FF2B5EF4-FFF2-40B4-BE49-F238E27FC236}">
                <a16:creationId xmlns:a16="http://schemas.microsoft.com/office/drawing/2014/main" xmlns="" id="{3576F7B1-123F-4132-A68C-1AA831B717DC}"/>
              </a:ext>
            </a:extLst>
          </p:cNvPr>
          <p:cNvSpPr/>
          <p:nvPr/>
        </p:nvSpPr>
        <p:spPr>
          <a:xfrm rot="8082007">
            <a:off x="2431804" y="4526425"/>
            <a:ext cx="546058" cy="438003"/>
          </a:xfrm>
          <a:prstGeom prst="rightArrow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69059367-4F07-4684-A496-E489C1C626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50" b="92000" l="5806" r="90000">
                        <a14:foregroundMark x1="14677" y1="3750" x2="82581" y2="3750"/>
                        <a14:foregroundMark x1="82581" y1="3750" x2="80323" y2="7000"/>
                        <a14:foregroundMark x1="9194" y1="31000" x2="30323" y2="36750"/>
                        <a14:foregroundMark x1="16452" y1="7000" x2="29677" y2="27500"/>
                        <a14:foregroundMark x1="17419" y1="26750" x2="6774" y2="39250"/>
                        <a14:foregroundMark x1="6129" y1="27500" x2="14355" y2="30750"/>
                        <a14:foregroundMark x1="8387" y1="44250" x2="26935" y2="44750"/>
                        <a14:foregroundMark x1="26935" y1="44750" x2="57097" y2="31250"/>
                        <a14:foregroundMark x1="57097" y1="31250" x2="25161" y2="14000"/>
                        <a14:foregroundMark x1="25161" y1="14000" x2="39516" y2="11250"/>
                        <a14:foregroundMark x1="39516" y1="11250" x2="86129" y2="33500"/>
                        <a14:foregroundMark x1="86129" y1="33500" x2="87097" y2="80250"/>
                        <a14:foregroundMark x1="87097" y1="80250" x2="75323" y2="92000"/>
                        <a14:foregroundMark x1="75323" y1="92000" x2="17419" y2="89000"/>
                        <a14:foregroundMark x1="17419" y1="89000" x2="31935" y2="83000"/>
                        <a14:foregroundMark x1="31935" y1="83000" x2="23710" y2="75000"/>
                        <a14:foregroundMark x1="9271" y1="26597" x2="12258" y2="26250"/>
                        <a14:foregroundMark x1="7245" y1="26833" x2="7407" y2="26814"/>
                        <a14:foregroundMark x1="30484" y1="6000" x2="24032" y2="5750"/>
                        <a14:foregroundMark x1="27581" y1="74000" x2="41774" y2="77750"/>
                        <a14:foregroundMark x1="9395" y1="26295" x2="10806" y2="26500"/>
                        <a14:foregroundMark x1="7565" y1="26029" x2="7720" y2="26052"/>
                        <a14:foregroundMark x1="9530" y1="25965" x2="14677" y2="26250"/>
                        <a14:foregroundMark x1="7633" y1="25860" x2="7795" y2="25869"/>
                        <a14:foregroundMark x1="9927" y1="25000" x2="12097" y2="25000"/>
                        <a14:foregroundMark x1="7975" y1="25000" x2="8152" y2="25000"/>
                        <a14:foregroundMark x1="8435" y1="23845" x2="8623" y2="23852"/>
                        <a14:backgroundMark x1="5645" y1="23000" x2="8871" y2="22750"/>
                        <a14:backgroundMark x1="8871" y1="23250" x2="10645" y2="23250"/>
                        <a14:backgroundMark x1="8548" y1="23500" x2="8548" y2="23500"/>
                        <a14:backgroundMark x1="8548" y1="23500" x2="8548" y2="23500"/>
                        <a14:backgroundMark x1="10806" y1="23250" x2="10806" y2="23250"/>
                        <a14:backgroundMark x1="11290" y1="23250" x2="11290" y2="23250"/>
                        <a14:backgroundMark x1="11290" y1="23500" x2="11290" y2="23500"/>
                        <a14:backgroundMark x1="11452" y1="23500" x2="11452" y2="23500"/>
                        <a14:backgroundMark x1="11613" y1="23500" x2="11613" y2="23500"/>
                        <a14:backgroundMark x1="10000" y1="23250" x2="10000" y2="23250"/>
                        <a14:backgroundMark x1="9032" y1="23500" x2="9032" y2="23500"/>
                        <a14:backgroundMark x1="8548" y1="23750" x2="8548" y2="23750"/>
                        <a14:backgroundMark x1="8710" y1="23750" x2="8710" y2="23750"/>
                        <a14:backgroundMark x1="10645" y1="23750" x2="10645" y2="23750"/>
                        <a14:backgroundMark x1="10323" y1="24000" x2="10323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163" y="5210517"/>
            <a:ext cx="2130162" cy="137429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806854" y="5540968"/>
            <a:ext cx="1838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화살표: 오른쪽 16">
            <a:extLst>
              <a:ext uri="{FF2B5EF4-FFF2-40B4-BE49-F238E27FC236}">
                <a16:creationId xmlns:a16="http://schemas.microsoft.com/office/drawing/2014/main" xmlns="" id="{3C7C26F7-93C6-4CC9-AF16-4C5D823F1E8F}"/>
              </a:ext>
            </a:extLst>
          </p:cNvPr>
          <p:cNvSpPr/>
          <p:nvPr/>
        </p:nvSpPr>
        <p:spPr>
          <a:xfrm>
            <a:off x="5951359" y="3702497"/>
            <a:ext cx="596766" cy="751840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802319" y="1934924"/>
            <a:ext cx="5175012" cy="462313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6829386" y="1990585"/>
            <a:ext cx="5147945" cy="4594230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0BBFD53D-AF56-40C9-B703-FC3876125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652" y="2291769"/>
            <a:ext cx="4354263" cy="291874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8205611" y="5511701"/>
            <a:ext cx="2380212" cy="7694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버전</a:t>
            </a:r>
            <a:endParaRPr lang="ko-KR" altLang="en-US" sz="44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6CEFD5D5-FDA1-41C5-9FAA-F381459C36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637" y="1648956"/>
            <a:ext cx="1256030" cy="37680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그림 83">
            <a:extLst>
              <a:ext uri="{FF2B5EF4-FFF2-40B4-BE49-F238E27FC236}">
                <a16:creationId xmlns="" xmlns:a16="http://schemas.microsoft.com/office/drawing/2014/main" id="{5E6D7A4B-9213-4BFC-B61D-739C6333EA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0202" y="1811098"/>
            <a:ext cx="5919505" cy="30497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172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6720" y="335280"/>
            <a:ext cx="11247120" cy="6096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FDB0299-8852-462E-885B-4A215C1AF300}"/>
              </a:ext>
            </a:extLst>
          </p:cNvPr>
          <p:cNvSpPr txBox="1"/>
          <p:nvPr/>
        </p:nvSpPr>
        <p:spPr>
          <a:xfrm>
            <a:off x="2401610" y="2875448"/>
            <a:ext cx="800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포챈스팀</a:t>
            </a:r>
            <a:r>
              <a:rPr lang="ko-KR" altLang="en-US" sz="44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데모버전 시연</a:t>
            </a:r>
            <a:endParaRPr lang="ko-KR" altLang="en-US" sz="6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17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-1" y="2779535"/>
            <a:ext cx="4206241" cy="638316"/>
            <a:chOff x="0" y="2622087"/>
            <a:chExt cx="4099661" cy="63831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  <a:r>
                <a:rPr lang="en-US" altLang="ko-KR" sz="3200" dirty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기대효과 및 결과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25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2" cy="366560"/>
              <a:chOff x="5978391" y="3425936"/>
              <a:chExt cx="4655408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1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추진배경 및 필요성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3" y="174301"/>
              <a:ext cx="4332228" cy="364730"/>
              <a:chOff x="6654626" y="3413399"/>
              <a:chExt cx="4775603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6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rgbClr val="79797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rgbClr val="79797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460376" y="2275883"/>
            <a:ext cx="11384294" cy="426313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1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0375" y="2080889"/>
            <a:ext cx="11516955" cy="4617623"/>
          </a:xfrm>
          <a:prstGeom prst="roundRect">
            <a:avLst/>
          </a:prstGeom>
          <a:noFill/>
          <a:ln w="38100">
            <a:solidFill>
              <a:srgbClr val="1376B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A3E5D7D-8870-4CE0-A365-1B48246AD433}"/>
              </a:ext>
            </a:extLst>
          </p:cNvPr>
          <p:cNvCxnSpPr>
            <a:cxnSpLocks/>
          </p:cNvCxnSpPr>
          <p:nvPr/>
        </p:nvCxnSpPr>
        <p:spPr>
          <a:xfrm>
            <a:off x="246348" y="1543294"/>
            <a:ext cx="0" cy="44898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246347" y="1488849"/>
            <a:ext cx="896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알고리즘과 패널</a:t>
            </a:r>
            <a:r>
              <a:rPr lang="ko-KR" altLang="en-US" sz="3200" b="1" dirty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도입에 따른 기대효과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" descr="Search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89185" y="830313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172714" y="802569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94442" y="844306"/>
            <a:ext cx="4082132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</a:t>
            </a:r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742703" y="1182143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Picture 2" descr="https://www.flaticon.com/premium-icon/icons/png/512/518/518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06" y="2200008"/>
            <a:ext cx="2154640" cy="21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877564" y="4549643"/>
            <a:ext cx="2678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</a:t>
            </a:r>
            <a:r>
              <a:rPr lang="en-US" altLang="ko-KR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 조합에 </a:t>
            </a:r>
            <a:r>
              <a:rPr lang="ko-KR" altLang="en-US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적용가능한</a:t>
            </a:r>
            <a:endParaRPr lang="en-US" altLang="ko-KR" b="1" dirty="0" smtClean="0">
              <a:ln>
                <a:solidFill>
                  <a:srgbClr val="525252">
                    <a:alpha val="3000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확장성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25" y="2320202"/>
            <a:ext cx="1800598" cy="22824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3850875" y="4549643"/>
            <a:ext cx="2678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토탈</a:t>
            </a:r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피킹</a:t>
            </a:r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작업자의</a:t>
            </a:r>
            <a:endParaRPr lang="en-US" altLang="ko-KR" b="1" dirty="0" smtClean="0">
              <a:ln>
                <a:solidFill>
                  <a:srgbClr val="525252">
                    <a:alpha val="3000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485" y="2461913"/>
            <a:ext cx="3256730" cy="217183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6350934" y="4569337"/>
            <a:ext cx="2678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피킹</a:t>
            </a:r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작업의</a:t>
            </a:r>
            <a:endParaRPr lang="en-US" altLang="ko-KR" b="1" dirty="0" smtClean="0">
              <a:ln>
                <a:solidFill>
                  <a:srgbClr val="525252">
                    <a:alpha val="3000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생산성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28" y="2461913"/>
            <a:ext cx="1969417" cy="196941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C69410D-01BA-48B5-BC11-5A63B680C093}"/>
              </a:ext>
            </a:extLst>
          </p:cNvPr>
          <p:cNvSpPr txBox="1"/>
          <p:nvPr/>
        </p:nvSpPr>
        <p:spPr>
          <a:xfrm>
            <a:off x="9052675" y="4569337"/>
            <a:ext cx="2678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로봇 </a:t>
            </a:r>
            <a:r>
              <a:rPr lang="ko-KR" altLang="en-US" b="1" dirty="0" err="1" smtClean="0">
                <a:ln>
                  <a:solidFill>
                    <a:srgbClr val="525252">
                      <a:alpha val="3000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피킹으로의</a:t>
            </a:r>
            <a:endParaRPr lang="en-US" altLang="ko-KR" b="1" dirty="0" smtClean="0">
              <a:ln>
                <a:solidFill>
                  <a:srgbClr val="525252">
                    <a:alpha val="3000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rgbClr val="525252">
                      <a:alpha val="30000"/>
                    </a:srgbClr>
                  </a:solidFill>
                </a:ln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적용가능성</a:t>
            </a:r>
            <a:endParaRPr lang="ko-KR" altLang="en-US" sz="3200" b="1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59A25E2C-935C-4A60-82DB-4FB92B7160F9}"/>
              </a:ext>
            </a:extLst>
          </p:cNvPr>
          <p:cNvSpPr/>
          <p:nvPr/>
        </p:nvSpPr>
        <p:spPr>
          <a:xfrm>
            <a:off x="1393794" y="5510085"/>
            <a:ext cx="10000051" cy="932294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고객에게 더 나은 물류 서비스 제공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2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-9390" y="717012"/>
            <a:ext cx="12192000" cy="4595858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622815" y="5464503"/>
            <a:ext cx="1140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CJ</a:t>
            </a:r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대한통운</a:t>
            </a:r>
            <a:r>
              <a:rPr lang="ko-KR" altLang="en-US" sz="32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EE922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오산물류센터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 </a:t>
            </a:r>
            <a:r>
              <a:rPr lang="en-US" altLang="ko-KR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Picking</a:t>
            </a:r>
            <a:r>
              <a:rPr lang="ko-KR" altLang="en-US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위한 배치 </a:t>
            </a:r>
            <a:r>
              <a:rPr lang="en-US" altLang="ko-KR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Planning  </a:t>
            </a:r>
            <a:r>
              <a:rPr lang="ko-KR" altLang="en-US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LED </a:t>
            </a:r>
            <a:r>
              <a:rPr lang="ko-KR" altLang="en-US" sz="3200" dirty="0" smtClean="0">
                <a:solidFill>
                  <a:srgbClr val="1376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지시기 구현</a:t>
            </a:r>
            <a:endParaRPr lang="ko-KR" altLang="en-US" sz="3200" dirty="0">
              <a:solidFill>
                <a:srgbClr val="1376B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-1002418" y="83012"/>
            <a:ext cx="11405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동국대학교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ICIP –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포챈스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멘토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최용덕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44" y="106776"/>
            <a:ext cx="1602533" cy="4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-1" y="2730810"/>
            <a:ext cx="4420873" cy="769441"/>
            <a:chOff x="0" y="2573362"/>
            <a:chExt cx="4308855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826869" y="2573362"/>
              <a:ext cx="34819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감사합니다</a:t>
              </a:r>
              <a:r>
                <a:rPr lang="en-US" altLang="ko-KR" sz="44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</a:t>
              </a:r>
              <a:endParaRPr lang="ko-KR" altLang="en-US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5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" y="52942"/>
            <a:ext cx="1474444" cy="6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LOBAL SCM INNOVATOR CJ korea express CJ대한통운의 물류터미널내 전경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0" y="717012"/>
            <a:ext cx="12201390" cy="4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B779F0-494D-4E66-A022-64AA58BFF07A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92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7116558" y="5787669"/>
            <a:ext cx="480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포챈스</a:t>
            </a:r>
            <a:r>
              <a:rPr lang="ko-KR" altLang="en-US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김원태 김근호 소유니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7116558" y="6434000"/>
            <a:ext cx="480389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0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4E15B4B-69B1-4868-A524-F8BF752B2F40}"/>
              </a:ext>
            </a:extLst>
          </p:cNvPr>
          <p:cNvSpPr/>
          <p:nvPr/>
        </p:nvSpPr>
        <p:spPr>
          <a:xfrm>
            <a:off x="492125" y="1459014"/>
            <a:ext cx="3823502" cy="4076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1D5E5C0-C7C7-4877-AE29-CA64620B8E8F}"/>
              </a:ext>
            </a:extLst>
          </p:cNvPr>
          <p:cNvSpPr/>
          <p:nvPr/>
        </p:nvSpPr>
        <p:spPr>
          <a:xfrm>
            <a:off x="579983" y="1592594"/>
            <a:ext cx="3382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r>
              <a:rPr lang="en-US" altLang="ko-KR" sz="2800" dirty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0DF40A0-3BDA-424B-B07B-22B0989A64A1}"/>
              </a:ext>
            </a:extLst>
          </p:cNvPr>
          <p:cNvSpPr/>
          <p:nvPr/>
        </p:nvSpPr>
        <p:spPr>
          <a:xfrm>
            <a:off x="579983" y="2746663"/>
            <a:ext cx="19928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현황파악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288D495-B3DE-4F60-869B-3D6191B81055}"/>
              </a:ext>
            </a:extLst>
          </p:cNvPr>
          <p:cNvSpPr/>
          <p:nvPr/>
        </p:nvSpPr>
        <p:spPr>
          <a:xfrm>
            <a:off x="579983" y="3401961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과제 및 아이디어 도출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12440AD-4BEC-4C5A-8E2C-CC280D09C865}"/>
              </a:ext>
            </a:extLst>
          </p:cNvPr>
          <p:cNvSpPr/>
          <p:nvPr/>
        </p:nvSpPr>
        <p:spPr>
          <a:xfrm>
            <a:off x="579983" y="4057259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실행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4E5A1C1-AB2D-4F8B-8333-8C21A70E9FB3}"/>
              </a:ext>
            </a:extLst>
          </p:cNvPr>
          <p:cNvSpPr/>
          <p:nvPr/>
        </p:nvSpPr>
        <p:spPr>
          <a:xfrm>
            <a:off x="579983" y="4712557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r>
              <a:rPr lang="en-US" altLang="ko-KR" sz="2800" dirty="0" smtClean="0"/>
              <a:t>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 및 결과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11B6BC4-8BE7-4D98-BF35-69887B3C8825}"/>
              </a:ext>
            </a:extLst>
          </p:cNvPr>
          <p:cNvSpPr/>
          <p:nvPr/>
        </p:nvSpPr>
        <p:spPr>
          <a:xfrm>
            <a:off x="579983" y="2157404"/>
            <a:ext cx="2707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r>
              <a:rPr lang="en-US" altLang="ko-KR" sz="2800" dirty="0" smtClean="0"/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목표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2" name="Picture 4" descr="CJ대한통운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9" y="215959"/>
            <a:ext cx="3735644" cy="104669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8" y="2903190"/>
            <a:ext cx="7734382" cy="3860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25CF6F0-C05A-433F-98AC-F2E831AAB84E}"/>
              </a:ext>
            </a:extLst>
          </p:cNvPr>
          <p:cNvSpPr txBox="1"/>
          <p:nvPr/>
        </p:nvSpPr>
        <p:spPr>
          <a:xfrm>
            <a:off x="4706302" y="664688"/>
            <a:ext cx="7237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CJ</a:t>
            </a:r>
            <a:r>
              <a:rPr lang="ko-KR" altLang="en-US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대한통운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dirty="0" smtClean="0">
                <a:solidFill>
                  <a:srgbClr val="EE922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오산물류센터</a:t>
            </a:r>
            <a:r>
              <a:rPr lang="ko-KR" altLang="en-US" sz="3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36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36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최적 </a:t>
            </a:r>
            <a:r>
              <a:rPr lang="en-US" altLang="ko-KR" sz="36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Picking</a:t>
            </a:r>
            <a:r>
              <a:rPr lang="ko-KR" altLang="en-US" sz="36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위한</a:t>
            </a:r>
            <a:r>
              <a:rPr lang="en-US" altLang="ko-KR" sz="36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배치 </a:t>
            </a:r>
            <a:r>
              <a:rPr lang="en-US" altLang="ko-KR" sz="3600" dirty="0" smtClean="0">
                <a:solidFill>
                  <a:srgbClr val="1376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Planning</a:t>
            </a:r>
          </a:p>
          <a:p>
            <a:pPr algn="r"/>
            <a:r>
              <a:rPr lang="en-US" altLang="ko-KR" sz="3600" dirty="0" smtClean="0">
                <a:solidFill>
                  <a:srgbClr val="E330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sz="3600" dirty="0" smtClean="0">
                <a:solidFill>
                  <a:srgbClr val="E330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지시기 구현</a:t>
            </a:r>
            <a:endParaRPr lang="ko-KR" altLang="en-US" sz="3600" dirty="0">
              <a:solidFill>
                <a:srgbClr val="E330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0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260653-811A-44CE-A862-6FEAF9796255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92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AF941C6-FFC9-4B4F-899F-F1EC738F1AED}"/>
              </a:ext>
            </a:extLst>
          </p:cNvPr>
          <p:cNvGrpSpPr/>
          <p:nvPr/>
        </p:nvGrpSpPr>
        <p:grpSpPr>
          <a:xfrm>
            <a:off x="0" y="2779535"/>
            <a:ext cx="4721629" cy="1130758"/>
            <a:chOff x="0" y="2622087"/>
            <a:chExt cx="4099661" cy="113075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78306B7-1AE7-4E6B-AA02-06085B5C9D31}"/>
                </a:ext>
              </a:extLst>
            </p:cNvPr>
            <p:cNvSpPr/>
            <p:nvPr/>
          </p:nvSpPr>
          <p:spPr>
            <a:xfrm>
              <a:off x="0" y="2622087"/>
              <a:ext cx="4099661" cy="638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FDB0299-8852-462E-885B-4A215C1AF300}"/>
                </a:ext>
              </a:extLst>
            </p:cNvPr>
            <p:cNvSpPr txBox="1"/>
            <p:nvPr/>
          </p:nvSpPr>
          <p:spPr>
            <a:xfrm>
              <a:off x="236170" y="2675627"/>
              <a:ext cx="348198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r>
                <a:rPr lang="en-US" altLang="ko-KR" sz="3200" dirty="0"/>
                <a:t> </a:t>
              </a:r>
              <a:r>
                <a:rPr lang="ko-KR" altLang="en-US" sz="32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추진배경 및 필요성</a:t>
              </a:r>
              <a:endPara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0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55787" y="661991"/>
            <a:ext cx="13551488" cy="0"/>
            <a:chOff x="-174973" y="750772"/>
            <a:chExt cx="13551488" cy="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-174973" y="750772"/>
              <a:ext cx="5345900" cy="0"/>
            </a:xfrm>
            <a:prstGeom prst="line">
              <a:avLst/>
            </a:prstGeom>
            <a:ln w="57150">
              <a:solidFill>
                <a:srgbClr val="137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28694" y="750772"/>
              <a:ext cx="2772059" cy="0"/>
            </a:xfrm>
            <a:prstGeom prst="line">
              <a:avLst/>
            </a:prstGeom>
            <a:ln w="57150">
              <a:solidFill>
                <a:srgbClr val="EE9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7663743" y="750772"/>
              <a:ext cx="5712772" cy="0"/>
            </a:xfrm>
            <a:prstGeom prst="line">
              <a:avLst/>
            </a:prstGeom>
            <a:ln w="57150">
              <a:solidFill>
                <a:srgbClr val="D51E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CJ 대한통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" y="38238"/>
            <a:ext cx="1304609" cy="5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440550" y="124161"/>
            <a:ext cx="8536781" cy="388236"/>
            <a:chOff x="3440550" y="150795"/>
            <a:chExt cx="8536781" cy="388236"/>
          </a:xfrm>
        </p:grpSpPr>
        <p:grpSp>
          <p:nvGrpSpPr>
            <p:cNvPr id="34" name="그룹 33"/>
            <p:cNvGrpSpPr/>
            <p:nvPr/>
          </p:nvGrpSpPr>
          <p:grpSpPr>
            <a:xfrm>
              <a:off x="3440550" y="150795"/>
              <a:ext cx="4223193" cy="366560"/>
              <a:chOff x="5978390" y="3425936"/>
              <a:chExt cx="4655409" cy="40407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78390" y="3437921"/>
                <a:ext cx="1960023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추</a:t>
                </a:r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진배경 및 필요성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65370" y="3425936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목표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03250" y="3451224"/>
                <a:ext cx="1030549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현황파악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9568561" y="34411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10601970" y="345476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65370" y="3437663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645104" y="174301"/>
              <a:ext cx="4332227" cy="364730"/>
              <a:chOff x="6654627" y="3413399"/>
              <a:chExt cx="4775602" cy="4020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654627" y="3413399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아이디어 도출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711197" y="3425936"/>
                <a:ext cx="203636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657371" y="3436670"/>
                <a:ext cx="175327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기대효과 및 결과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V="1">
                <a:off x="9672215" y="3420975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V="1">
                <a:off x="11430229" y="3453512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8180608" y="3436670"/>
                <a:ext cx="0" cy="3451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206254" y="3414130"/>
                <a:ext cx="1495287" cy="37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33" dirty="0" smtClean="0">
                    <a:ln>
                      <a:solidFill>
                        <a:srgbClr val="525252">
                          <a:alpha val="3000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프로젝트 실행</a:t>
                </a:r>
                <a:endParaRPr lang="ko-KR" altLang="en-US" sz="1633" dirty="0">
                  <a:ln>
                    <a:solidFill>
                      <a:srgbClr val="525252">
                        <a:alpha val="30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3A89A5CA-A47E-4131-858D-C61F48358F5A}"/>
              </a:ext>
            </a:extLst>
          </p:cNvPr>
          <p:cNvSpPr/>
          <p:nvPr/>
        </p:nvSpPr>
        <p:spPr>
          <a:xfrm>
            <a:off x="0" y="787902"/>
            <a:ext cx="871908" cy="57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A7E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7684911D-4617-4C04-BC33-F7AB1C53A1BA}"/>
              </a:ext>
            </a:extLst>
          </p:cNvPr>
          <p:cNvSpPr txBox="1"/>
          <p:nvPr/>
        </p:nvSpPr>
        <p:spPr>
          <a:xfrm>
            <a:off x="83529" y="760158"/>
            <a:ext cx="704850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5D72B34C-9C3B-4AB6-BE9F-DEDF2F5FD826}"/>
              </a:ext>
            </a:extLst>
          </p:cNvPr>
          <p:cNvSpPr txBox="1"/>
          <p:nvPr/>
        </p:nvSpPr>
        <p:spPr>
          <a:xfrm>
            <a:off x="1005257" y="801895"/>
            <a:ext cx="3599993" cy="58477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추진배경 및 필요성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xmlns="" id="{2E023E17-CB9E-4D43-A3D2-162C2426179A}"/>
              </a:ext>
            </a:extLst>
          </p:cNvPr>
          <p:cNvSpPr/>
          <p:nvPr/>
        </p:nvSpPr>
        <p:spPr>
          <a:xfrm rot="6748181">
            <a:off x="646989" y="1217932"/>
            <a:ext cx="501650" cy="254000"/>
          </a:xfrm>
          <a:prstGeom prst="triangle">
            <a:avLst/>
          </a:prstGeom>
          <a:solidFill>
            <a:srgbClr val="0070C0"/>
          </a:solidFill>
          <a:ln>
            <a:noFill/>
          </a:ln>
          <a:effectLst>
            <a:outerShdw blurRad="76200" dist="50800" dir="18900000" sx="89000" sy="89000" kx="-1200000" algn="bl" rotWithShape="0">
              <a:schemeClr val="tx1">
                <a:lumMod val="75000"/>
                <a:lumOff val="25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온라인 모바일 성장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8" y="1875207"/>
            <a:ext cx="3743325" cy="2981326"/>
          </a:xfrm>
          <a:prstGeom prst="rect">
            <a:avLst/>
          </a:prstGeom>
          <a:noFill/>
          <a:effectLst>
            <a:outerShdw blurRad="393700" dist="50800" dir="5400000" sx="58000" sy="58000" algn="ctr" rotWithShape="0">
              <a:srgbClr val="000000">
                <a:alpha val="6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연결선: 꺾임 12">
            <a:extLst>
              <a:ext uri="{FF2B5EF4-FFF2-40B4-BE49-F238E27FC236}">
                <a16:creationId xmlns="" xmlns:a16="http://schemas.microsoft.com/office/drawing/2014/main" id="{B65BFB2A-0FB2-4BDA-A709-BD33B95106BA}"/>
              </a:ext>
            </a:extLst>
          </p:cNvPr>
          <p:cNvCxnSpPr>
            <a:cxnSpLocks/>
            <a:stCxn id="77" idx="1"/>
            <a:endCxn id="1026" idx="2"/>
          </p:cNvCxnSpPr>
          <p:nvPr/>
        </p:nvCxnSpPr>
        <p:spPr>
          <a:xfrm rot="10800000" flipH="1">
            <a:off x="669559" y="4856534"/>
            <a:ext cx="1730791" cy="936537"/>
          </a:xfrm>
          <a:prstGeom prst="bentConnector4">
            <a:avLst>
              <a:gd name="adj1" fmla="val -13208"/>
              <a:gd name="adj2" fmla="val 80399"/>
            </a:avLst>
          </a:prstGeom>
          <a:ln w="25400">
            <a:solidFill>
              <a:schemeClr val="bg2">
                <a:lumMod val="75000"/>
              </a:schemeClr>
            </a:solidFill>
            <a:tailEnd type="oval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71C6AA9-1F1E-4C1E-A90A-C1B9044F3209}"/>
              </a:ext>
            </a:extLst>
          </p:cNvPr>
          <p:cNvSpPr txBox="1"/>
          <p:nvPr/>
        </p:nvSpPr>
        <p:spPr>
          <a:xfrm>
            <a:off x="669560" y="5223683"/>
            <a:ext cx="47424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</a:t>
            </a:r>
            <a:r>
              <a:rPr lang="en-US" altLang="ko-KR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4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모바일커머스</a:t>
            </a:r>
            <a:endParaRPr lang="en-US" altLang="ko-KR" sz="4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시장의 성장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0" name="Picture 6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09" y="2477972"/>
            <a:ext cx="5163543" cy="2846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0" name="Picture 4" descr="SKU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99" y="961396"/>
            <a:ext cx="4259753" cy="132771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내용 개체 틀 2">
            <a:extLst>
              <a:ext uri="{FF2B5EF4-FFF2-40B4-BE49-F238E27FC236}">
                <a16:creationId xmlns:a16="http://schemas.microsoft.com/office/drawing/2014/main" xmlns="" id="{A9369527-510E-42A8-8F7D-435821B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381" y="1105945"/>
            <a:ext cx="2827867" cy="992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SKU  </a:t>
            </a:r>
          </a:p>
          <a:p>
            <a:pPr marL="0" indent="0">
              <a:buNone/>
            </a:pPr>
            <a:r>
              <a:rPr lang="en-US" altLang="ko-KR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물류의 기본 단위</a:t>
            </a:r>
            <a:endParaRPr lang="en-US" altLang="ko-KR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171C6AA9-1F1E-4C1E-A90A-C1B9044F3209}"/>
              </a:ext>
            </a:extLst>
          </p:cNvPr>
          <p:cNvSpPr txBox="1"/>
          <p:nvPr/>
        </p:nvSpPr>
        <p:spPr>
          <a:xfrm>
            <a:off x="6627146" y="5513662"/>
            <a:ext cx="474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CJ</a:t>
            </a:r>
            <a:r>
              <a:rPr lang="ko-KR" altLang="en-US" sz="2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온마트의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상품다양화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4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SKU</a:t>
            </a:r>
            <a:r>
              <a:rPr lang="ko-KR" altLang="en-US" sz="4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증가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3" name="연결선: 꺾임 12">
            <a:extLst>
              <a:ext uri="{FF2B5EF4-FFF2-40B4-BE49-F238E27FC236}">
                <a16:creationId xmlns="" xmlns:a16="http://schemas.microsoft.com/office/drawing/2014/main" id="{B65BFB2A-0FB2-4BDA-A709-BD33B95106BA}"/>
              </a:ext>
            </a:extLst>
          </p:cNvPr>
          <p:cNvCxnSpPr>
            <a:cxnSpLocks/>
            <a:stCxn id="82" idx="1"/>
            <a:endCxn id="1030" idx="1"/>
          </p:cNvCxnSpPr>
          <p:nvPr/>
        </p:nvCxnSpPr>
        <p:spPr>
          <a:xfrm rot="10800000">
            <a:off x="6543610" y="3901388"/>
            <a:ext cx="83537" cy="2273995"/>
          </a:xfrm>
          <a:prstGeom prst="bentConnector3">
            <a:avLst>
              <a:gd name="adj1" fmla="val 373651"/>
            </a:avLst>
          </a:prstGeom>
          <a:ln w="25400">
            <a:solidFill>
              <a:schemeClr val="bg2">
                <a:lumMod val="75000"/>
              </a:schemeClr>
            </a:solidFill>
            <a:tailEnd type="oval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1814</Words>
  <Application>Microsoft Office PowerPoint</Application>
  <PresentationFormat>와이드스크린</PresentationFormat>
  <Paragraphs>716</Paragraphs>
  <Slides>50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5" baseType="lpstr">
      <vt:lpstr>Cambria Math</vt:lpstr>
      <vt:lpstr>Times New Roman</vt:lpstr>
      <vt:lpstr>나눔스퀘어 ExtraBold</vt:lpstr>
      <vt:lpstr>Wingdings</vt:lpstr>
      <vt:lpstr>나눔스퀘어 Bold</vt:lpstr>
      <vt:lpstr>나눔고딕 ExtraBold</vt:lpstr>
      <vt:lpstr>나눔바른고딕 Light</vt:lpstr>
      <vt:lpstr>배달의민족 도현</vt:lpstr>
      <vt:lpstr>배달의민족 주아</vt:lpstr>
      <vt:lpstr>나눔스퀘어</vt:lpstr>
      <vt:lpstr>나눔바른고딕</vt:lpstr>
      <vt:lpstr>맑은 고딕</vt:lpstr>
      <vt:lpstr>배달의민족 한나는 열한살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이우준</dc:creator>
  <cp:lastModifiedBy>LG</cp:lastModifiedBy>
  <cp:revision>156</cp:revision>
  <dcterms:created xsi:type="dcterms:W3CDTF">2017-09-29T11:08:58Z</dcterms:created>
  <dcterms:modified xsi:type="dcterms:W3CDTF">2017-12-14T10:52:39Z</dcterms:modified>
</cp:coreProperties>
</file>